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</p:sldMasterIdLst>
  <p:notesMasterIdLst>
    <p:notesMasterId r:id="rId19"/>
  </p:notesMasterIdLst>
  <p:sldIdLst>
    <p:sldId id="287" r:id="rId3"/>
    <p:sldId id="306" r:id="rId4"/>
    <p:sldId id="320" r:id="rId5"/>
    <p:sldId id="307" r:id="rId6"/>
    <p:sldId id="308" r:id="rId7"/>
    <p:sldId id="309" r:id="rId8"/>
    <p:sldId id="311" r:id="rId9"/>
    <p:sldId id="312" r:id="rId10"/>
    <p:sldId id="310" r:id="rId11"/>
    <p:sldId id="313" r:id="rId12"/>
    <p:sldId id="314" r:id="rId13"/>
    <p:sldId id="315" r:id="rId14"/>
    <p:sldId id="318" r:id="rId15"/>
    <p:sldId id="317" r:id="rId16"/>
    <p:sldId id="319" r:id="rId17"/>
    <p:sldId id="316" r:id="rId18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D3C0-833C-4C7E-A5D0-B137BB4BF348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E364B-8DF4-43C9-831A-AA318CB397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30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CBA90BB-3DAB-47F8-972D-943B316FC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F4B0C8-0A68-4B25-939E-CCDBC74AC65C}" type="slidenum">
              <a:rPr lang="pt-BR" altLang="pt-BR" smtClean="0">
                <a:latin typeface="Times New Roman" panose="02020603050405020304" pitchFamily="18" charset="0"/>
              </a:rPr>
              <a:pPr/>
              <a:t>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317FE55-CE28-4A27-B2FD-0B66CA174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0" y="738188"/>
            <a:ext cx="6475413" cy="3643312"/>
          </a:xfrm>
          <a:ln w="12700" cap="flat">
            <a:solidFill>
              <a:schemeClr val="tx1"/>
            </a:solidFill>
          </a:ln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5D157F3-6E7D-4CD3-B548-22C5470C8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8" tIns="46034" rIns="92068" bIns="46034"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724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99EE0F9-06ED-44D8-8821-E73E9159289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5890EB-2017-47B0-8296-0A87CACDDB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61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3BD18AE-DF8A-4A71-BA9A-92967560B51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56F94B0-796F-4325-8E23-060E3E0769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457201"/>
            <a:ext cx="2741084" cy="54086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8026400" cy="540861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970F3BF-9F9C-459A-932E-782129BF1B9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242EA8-DFD0-4234-A195-5C383FD6FA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532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C547AC87-C560-43E5-A394-281E693A936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83418F0D-3769-4377-8484-82DE527C0E1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0B2B0-71B9-4BB6-97CD-9233BB6289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918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76245E2A-17FD-4727-AB0A-29237CB82AF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432E141C-94B0-45B0-879E-BBCC44806A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04F1-B3DA-431F-A189-6E4E87F266E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4284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725FFA5A-EB28-4C59-9D68-640D19D1CF2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7FE553FD-55AF-4EFD-8C07-88CE855F1D2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E5B1-DEAB-499F-8726-C7B6C1A3F6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761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981201"/>
            <a:ext cx="5382684" cy="38846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384800" cy="38846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8C8ADA70-026C-49C6-8D3B-E9A1FF02D97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5780B90C-1250-43F8-90B3-6447DB3D61B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404A-C7A0-44BF-B276-ADC79E0010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311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F009DF40-18AC-4733-AE64-EF37533C639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3918FEE3-1DED-4DCD-8321-C3056F39AA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D176-E5AB-45EE-8D20-804C938764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5478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8">
            <a:extLst>
              <a:ext uri="{FF2B5EF4-FFF2-40B4-BE49-F238E27FC236}">
                <a16:creationId xmlns:a16="http://schemas.microsoft.com/office/drawing/2014/main" id="{3C27A648-CA89-4426-92B7-D6E26B2E02C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F226E588-B261-4E5B-AC2C-DAC4EAFAE48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6E98-A994-4032-A8EE-BDCA71860C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2934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>
            <a:extLst>
              <a:ext uri="{FF2B5EF4-FFF2-40B4-BE49-F238E27FC236}">
                <a16:creationId xmlns:a16="http://schemas.microsoft.com/office/drawing/2014/main" id="{A61B3A30-C304-4E65-8D9B-9694B127D40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CB1037A2-EFC0-4B35-9C40-78A966B6884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74EF4-8048-49FD-98E6-74D7321307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101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38A4AACC-0112-4A0C-BEC6-3BF497DBE62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6B0A1DDB-C15F-4A4B-8EAF-AC8D7BE1A4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487DF-B2D1-4AE9-A93C-EFEC79A365E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713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F8CAB2B-F620-48F5-91E5-32EAC98DC51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329451-D738-4ADF-B73A-997B65D50A0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877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9F54A026-91B5-4B3E-AA9A-2DF902E0D33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DA265AE0-523E-4656-B916-2D35FEAA66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42594-E714-4159-8793-C28823047E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2896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CAE5004F-287E-4D8A-89CE-008C7C109B3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A5970F3C-C124-464C-AB93-407F8298395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A7B9-B16D-44E5-A097-F3C372151E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1506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457201"/>
            <a:ext cx="2741084" cy="54086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8026400" cy="540861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C6240088-B352-4D8E-A681-FD56B1DB804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8A06E6BB-C3D1-4C49-8504-922FD2766A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91A7-5CE8-424D-8E48-624D2B7B8A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347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EF93326-6B9E-4E7D-B423-2315526E4F9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CB6662-7F65-4B22-842D-F95DCD73887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3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981201"/>
            <a:ext cx="5382684" cy="38846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384800" cy="38846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7FAF775-087B-42A6-965C-C5C45F0E44C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6F2E02-4257-4816-8110-348CE5293D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34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7A83E21-5088-4279-BF91-4647E859D12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9CB3D48-E630-459C-B518-3E91A9FA638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41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1480D89-3EF4-4F1A-AB5B-A954057E0C0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CA3F1F-A50E-4CB9-B6D7-EEE4608D08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96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60581B-485D-46AD-83C6-AADD71A1CD7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71E422-15D3-4D55-9289-5413F4011F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82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8F2109D-D8AA-4F5D-98A0-2C278D288EC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E8ADF0-1EF2-4183-84C7-6065AA9C9F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38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741F875-B4E1-4EF1-B1A3-08D6CC4190A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700FF6-3E9F-479D-A363-720A5D314C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63ACF254-E84F-45BC-97C8-D62109EF1D7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8684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ADF319D-FB45-4EA1-97F3-99EB694CC9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842684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Black" panose="020B0A04020102020204" pitchFamily="34" charset="0"/>
                <a:cs typeface="Segoe UI" panose="020B0502040204020203" pitchFamily="34" charset="0"/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787A2156-1D26-4450-898F-1FF4D74FC5F1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9884" cy="544513"/>
            <a:chOff x="0" y="0"/>
            <a:chExt cx="5759" cy="343"/>
          </a:xfrm>
        </p:grpSpPr>
        <p:sp>
          <p:nvSpPr>
            <p:cNvPr id="1037" name="Rectangle 4">
              <a:extLst>
                <a:ext uri="{FF2B5EF4-FFF2-40B4-BE49-F238E27FC236}">
                  <a16:creationId xmlns:a16="http://schemas.microsoft.com/office/drawing/2014/main" id="{62C52EAF-A022-4CB8-8F48-3664C25EA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9" cy="335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  <p:sp>
          <p:nvSpPr>
            <p:cNvPr id="1038" name="Rectangle 5">
              <a:extLst>
                <a:ext uri="{FF2B5EF4-FFF2-40B4-BE49-F238E27FC236}">
                  <a16:creationId xmlns:a16="http://schemas.microsoft.com/office/drawing/2014/main" id="{737D15ED-A3C7-4FB7-AA29-A0C5E9675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499" cy="17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0066FF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  <p:sp>
          <p:nvSpPr>
            <p:cNvPr id="1039" name="Rectangle 6">
              <a:extLst>
                <a:ext uri="{FF2B5EF4-FFF2-40B4-BE49-F238E27FC236}">
                  <a16:creationId xmlns:a16="http://schemas.microsoft.com/office/drawing/2014/main" id="{89431FB7-546B-4E50-B9BD-6FF933DD6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6" cy="8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  <p:sp>
          <p:nvSpPr>
            <p:cNvPr id="1040" name="Rectangle 7">
              <a:extLst>
                <a:ext uri="{FF2B5EF4-FFF2-40B4-BE49-F238E27FC236}">
                  <a16:creationId xmlns:a16="http://schemas.microsoft.com/office/drawing/2014/main" id="{C8D9F836-1581-4A7E-9062-73C7878DE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7" cy="8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  <p:sp>
          <p:nvSpPr>
            <p:cNvPr id="1041" name="Rectangle 8">
              <a:extLst>
                <a:ext uri="{FF2B5EF4-FFF2-40B4-BE49-F238E27FC236}">
                  <a16:creationId xmlns:a16="http://schemas.microsoft.com/office/drawing/2014/main" id="{E6CFE13D-14A0-42AF-A79D-8BAED2DDC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7" cy="88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  <p:sp>
          <p:nvSpPr>
            <p:cNvPr id="1042" name="Rectangle 9">
              <a:extLst>
                <a:ext uri="{FF2B5EF4-FFF2-40B4-BE49-F238E27FC236}">
                  <a16:creationId xmlns:a16="http://schemas.microsoft.com/office/drawing/2014/main" id="{036B5E5B-2FC2-4102-AC20-1A258E837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5" cy="8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  <p:sp>
          <p:nvSpPr>
            <p:cNvPr id="1043" name="Rectangle 10">
              <a:extLst>
                <a:ext uri="{FF2B5EF4-FFF2-40B4-BE49-F238E27FC236}">
                  <a16:creationId xmlns:a16="http://schemas.microsoft.com/office/drawing/2014/main" id="{D58FBAEA-4AE8-4242-BC4F-006347999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8" cy="8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  <p:sp>
          <p:nvSpPr>
            <p:cNvPr id="1044" name="Rectangle 11">
              <a:extLst>
                <a:ext uri="{FF2B5EF4-FFF2-40B4-BE49-F238E27FC236}">
                  <a16:creationId xmlns:a16="http://schemas.microsoft.com/office/drawing/2014/main" id="{B075B4D9-6C73-4DDE-8F90-7FC1DDE1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6" cy="86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  <p:sp>
          <p:nvSpPr>
            <p:cNvPr id="1045" name="Rectangle 12">
              <a:extLst>
                <a:ext uri="{FF2B5EF4-FFF2-40B4-BE49-F238E27FC236}">
                  <a16:creationId xmlns:a16="http://schemas.microsoft.com/office/drawing/2014/main" id="{D09B1D64-0904-4CE5-94CE-BE662D56B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5" cy="85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/>
            </a:p>
          </p:txBody>
        </p:sp>
      </p:grpSp>
      <p:sp>
        <p:nvSpPr>
          <p:cNvPr id="1029" name="Rectangle 13">
            <a:extLst>
              <a:ext uri="{FF2B5EF4-FFF2-40B4-BE49-F238E27FC236}">
                <a16:creationId xmlns:a16="http://schemas.microsoft.com/office/drawing/2014/main" id="{6845AA90-8CD8-46A7-878B-D1B3BC141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457201"/>
            <a:ext cx="10970684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30" name="Rectangle 14">
            <a:extLst>
              <a:ext uri="{FF2B5EF4-FFF2-40B4-BE49-F238E27FC236}">
                <a16:creationId xmlns:a16="http://schemas.microsoft.com/office/drawing/2014/main" id="{3F00456D-7488-44A8-9119-C157C3370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81201"/>
            <a:ext cx="10970684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31" name="Text Box 15">
            <a:extLst>
              <a:ext uri="{FF2B5EF4-FFF2-40B4-BE49-F238E27FC236}">
                <a16:creationId xmlns:a16="http://schemas.microsoft.com/office/drawing/2014/main" id="{0C645668-D7B2-4E9A-AAF9-450515A37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/>
          </a:p>
        </p:txBody>
      </p:sp>
      <p:grpSp>
        <p:nvGrpSpPr>
          <p:cNvPr id="1032" name="Group 16">
            <a:extLst>
              <a:ext uri="{FF2B5EF4-FFF2-40B4-BE49-F238E27FC236}">
                <a16:creationId xmlns:a16="http://schemas.microsoft.com/office/drawing/2014/main" id="{AB219B46-C705-402C-8132-740925CBB68F}"/>
              </a:ext>
            </a:extLst>
          </p:cNvPr>
          <p:cNvGrpSpPr>
            <a:grpSpLocks/>
          </p:cNvGrpSpPr>
          <p:nvPr/>
        </p:nvGrpSpPr>
        <p:grpSpPr bwMode="auto">
          <a:xfrm>
            <a:off x="3024718" y="2636838"/>
            <a:ext cx="6498167" cy="2220912"/>
            <a:chOff x="1429" y="1661"/>
            <a:chExt cx="3070" cy="1399"/>
          </a:xfrm>
        </p:grpSpPr>
        <p:sp>
          <p:nvSpPr>
            <p:cNvPr id="1033" name="Freeform 17">
              <a:extLst>
                <a:ext uri="{FF2B5EF4-FFF2-40B4-BE49-F238E27FC236}">
                  <a16:creationId xmlns:a16="http://schemas.microsoft.com/office/drawing/2014/main" id="{E7ADBFEF-F75D-4054-81E1-BA0FC4572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1661"/>
              <a:ext cx="1395" cy="699"/>
            </a:xfrm>
            <a:custGeom>
              <a:avLst/>
              <a:gdLst>
                <a:gd name="T0" fmla="*/ 0 w 960"/>
                <a:gd name="T1" fmla="*/ 0 h 480"/>
                <a:gd name="T2" fmla="*/ 9036 w 960"/>
                <a:gd name="T3" fmla="*/ 0 h 480"/>
                <a:gd name="T4" fmla="*/ 4519 w 960"/>
                <a:gd name="T5" fmla="*/ 4577 h 480"/>
                <a:gd name="T6" fmla="*/ 0 w 960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0" h="480">
                  <a:moveTo>
                    <a:pt x="0" y="0"/>
                  </a:moveTo>
                  <a:lnTo>
                    <a:pt x="960" y="0"/>
                  </a:lnTo>
                  <a:lnTo>
                    <a:pt x="48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2FAA8852-FBB8-48D2-8B5E-A82F7948DD5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67" y="2361"/>
              <a:ext cx="1395" cy="699"/>
            </a:xfrm>
            <a:custGeom>
              <a:avLst/>
              <a:gdLst>
                <a:gd name="T0" fmla="*/ 0 w 960"/>
                <a:gd name="T1" fmla="*/ 0 h 480"/>
                <a:gd name="T2" fmla="*/ 9036 w 960"/>
                <a:gd name="T3" fmla="*/ 0 h 480"/>
                <a:gd name="T4" fmla="*/ 4519 w 960"/>
                <a:gd name="T5" fmla="*/ 4577 h 480"/>
                <a:gd name="T6" fmla="*/ 0 w 960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0" h="480">
                  <a:moveTo>
                    <a:pt x="0" y="0"/>
                  </a:moveTo>
                  <a:lnTo>
                    <a:pt x="960" y="0"/>
                  </a:lnTo>
                  <a:lnTo>
                    <a:pt x="48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/>
            </a:p>
          </p:txBody>
        </p:sp>
        <p:sp>
          <p:nvSpPr>
            <p:cNvPr id="1035" name="Freeform 19">
              <a:extLst>
                <a:ext uri="{FF2B5EF4-FFF2-40B4-BE49-F238E27FC236}">
                  <a16:creationId xmlns:a16="http://schemas.microsoft.com/office/drawing/2014/main" id="{EABDA657-E94A-422B-98D0-A653A347C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1661"/>
              <a:ext cx="1186" cy="1399"/>
            </a:xfrm>
            <a:custGeom>
              <a:avLst/>
              <a:gdLst>
                <a:gd name="T0" fmla="*/ 0 w 720"/>
                <a:gd name="T1" fmla="*/ 87790 h 864"/>
                <a:gd name="T2" fmla="*/ 153554 w 720"/>
                <a:gd name="T3" fmla="*/ 0 h 864"/>
                <a:gd name="T4" fmla="*/ 255675 w 720"/>
                <a:gd name="T5" fmla="*/ 58614 h 864"/>
                <a:gd name="T6" fmla="*/ 204970 w 720"/>
                <a:gd name="T7" fmla="*/ 87790 h 864"/>
                <a:gd name="T8" fmla="*/ 255675 w 720"/>
                <a:gd name="T9" fmla="*/ 117205 h 864"/>
                <a:gd name="T10" fmla="*/ 153554 w 720"/>
                <a:gd name="T11" fmla="*/ 175855 h 864"/>
                <a:gd name="T12" fmla="*/ 0 w 720"/>
                <a:gd name="T13" fmla="*/ 87790 h 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0" h="864">
                  <a:moveTo>
                    <a:pt x="0" y="432"/>
                  </a:moveTo>
                  <a:lnTo>
                    <a:pt x="432" y="0"/>
                  </a:lnTo>
                  <a:lnTo>
                    <a:pt x="720" y="288"/>
                  </a:lnTo>
                  <a:lnTo>
                    <a:pt x="576" y="432"/>
                  </a:lnTo>
                  <a:lnTo>
                    <a:pt x="720" y="576"/>
                  </a:lnTo>
                  <a:lnTo>
                    <a:pt x="432" y="86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/>
            </a:p>
          </p:txBody>
        </p:sp>
        <p:sp>
          <p:nvSpPr>
            <p:cNvPr id="1036" name="Freeform 20">
              <a:extLst>
                <a:ext uri="{FF2B5EF4-FFF2-40B4-BE49-F238E27FC236}">
                  <a16:creationId xmlns:a16="http://schemas.microsoft.com/office/drawing/2014/main" id="{155DBEFE-3AD5-45E6-9C53-F78E885284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13" y="1661"/>
              <a:ext cx="1186" cy="1399"/>
            </a:xfrm>
            <a:custGeom>
              <a:avLst/>
              <a:gdLst>
                <a:gd name="T0" fmla="*/ 0 w 720"/>
                <a:gd name="T1" fmla="*/ 87790 h 864"/>
                <a:gd name="T2" fmla="*/ 153554 w 720"/>
                <a:gd name="T3" fmla="*/ 0 h 864"/>
                <a:gd name="T4" fmla="*/ 255675 w 720"/>
                <a:gd name="T5" fmla="*/ 58614 h 864"/>
                <a:gd name="T6" fmla="*/ 204970 w 720"/>
                <a:gd name="T7" fmla="*/ 87790 h 864"/>
                <a:gd name="T8" fmla="*/ 255675 w 720"/>
                <a:gd name="T9" fmla="*/ 117205 h 864"/>
                <a:gd name="T10" fmla="*/ 153554 w 720"/>
                <a:gd name="T11" fmla="*/ 175855 h 864"/>
                <a:gd name="T12" fmla="*/ 0 w 720"/>
                <a:gd name="T13" fmla="*/ 87790 h 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0" h="864">
                  <a:moveTo>
                    <a:pt x="0" y="432"/>
                  </a:moveTo>
                  <a:lnTo>
                    <a:pt x="432" y="0"/>
                  </a:lnTo>
                  <a:lnTo>
                    <a:pt x="720" y="288"/>
                  </a:lnTo>
                  <a:lnTo>
                    <a:pt x="576" y="432"/>
                  </a:lnTo>
                  <a:lnTo>
                    <a:pt x="720" y="576"/>
                  </a:lnTo>
                  <a:lnTo>
                    <a:pt x="432" y="86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800"/>
            </a:p>
          </p:txBody>
        </p:sp>
      </p:grpSp>
    </p:spTree>
    <p:extLst>
      <p:ext uri="{BB962C8B-B14F-4D97-AF65-F5344CB8AC3E}">
        <p14:creationId xmlns:p14="http://schemas.microsoft.com/office/powerpoint/2010/main" val="1022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6D90382C-E518-46CF-B322-277ADE1D5638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9884" cy="544513"/>
            <a:chOff x="0" y="0"/>
            <a:chExt cx="5759" cy="343"/>
          </a:xfrm>
        </p:grpSpPr>
        <p:sp>
          <p:nvSpPr>
            <p:cNvPr id="2080" name="Rectangle 2">
              <a:extLst>
                <a:ext uri="{FF2B5EF4-FFF2-40B4-BE49-F238E27FC236}">
                  <a16:creationId xmlns:a16="http://schemas.microsoft.com/office/drawing/2014/main" id="{2CCA5C10-FA84-43D8-A7E0-258F340C0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9" cy="335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081" name="Rectangle 3">
              <a:extLst>
                <a:ext uri="{FF2B5EF4-FFF2-40B4-BE49-F238E27FC236}">
                  <a16:creationId xmlns:a16="http://schemas.microsoft.com/office/drawing/2014/main" id="{4C71F98F-8DB0-4F22-8330-7BF44E61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499" cy="17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0066FF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082" name="Rectangle 4">
              <a:extLst>
                <a:ext uri="{FF2B5EF4-FFF2-40B4-BE49-F238E27FC236}">
                  <a16:creationId xmlns:a16="http://schemas.microsoft.com/office/drawing/2014/main" id="{5057D90F-06E4-47F9-8CD8-39871A5C8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6" cy="8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083" name="Rectangle 5">
              <a:extLst>
                <a:ext uri="{FF2B5EF4-FFF2-40B4-BE49-F238E27FC236}">
                  <a16:creationId xmlns:a16="http://schemas.microsoft.com/office/drawing/2014/main" id="{0103277A-3590-47BE-80A2-9A74A95A7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7" cy="8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084" name="Rectangle 6">
              <a:extLst>
                <a:ext uri="{FF2B5EF4-FFF2-40B4-BE49-F238E27FC236}">
                  <a16:creationId xmlns:a16="http://schemas.microsoft.com/office/drawing/2014/main" id="{B281A1AC-081F-4057-BD6A-0832F71A0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7" cy="88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085" name="Rectangle 7">
              <a:extLst>
                <a:ext uri="{FF2B5EF4-FFF2-40B4-BE49-F238E27FC236}">
                  <a16:creationId xmlns:a16="http://schemas.microsoft.com/office/drawing/2014/main" id="{428FCDE4-AED7-4C81-8629-C6544B052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5" cy="8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" name="Rectangle 8">
              <a:extLst>
                <a:ext uri="{FF2B5EF4-FFF2-40B4-BE49-F238E27FC236}">
                  <a16:creationId xmlns:a16="http://schemas.microsoft.com/office/drawing/2014/main" id="{9F7C1E7B-F878-49A1-9753-B3CF30991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8" cy="8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B1C87BA3-A3DA-4C8D-B143-8764067DF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6" cy="86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088" name="Rectangle 10">
              <a:extLst>
                <a:ext uri="{FF2B5EF4-FFF2-40B4-BE49-F238E27FC236}">
                  <a16:creationId xmlns:a16="http://schemas.microsoft.com/office/drawing/2014/main" id="{7FDFCBDD-2412-41F6-8BF6-32DD1E57E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5" cy="85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</p:grpSp>
      <p:grpSp>
        <p:nvGrpSpPr>
          <p:cNvPr id="2051" name="Group 11">
            <a:extLst>
              <a:ext uri="{FF2B5EF4-FFF2-40B4-BE49-F238E27FC236}">
                <a16:creationId xmlns:a16="http://schemas.microsoft.com/office/drawing/2014/main" id="{B6323415-EFC7-45BD-A5CF-7A4C8D80C0E5}"/>
              </a:ext>
            </a:extLst>
          </p:cNvPr>
          <p:cNvGrpSpPr>
            <a:grpSpLocks/>
          </p:cNvGrpSpPr>
          <p:nvPr/>
        </p:nvGrpSpPr>
        <p:grpSpPr bwMode="auto">
          <a:xfrm>
            <a:off x="3024718" y="2636838"/>
            <a:ext cx="6498167" cy="2220912"/>
            <a:chOff x="1429" y="1661"/>
            <a:chExt cx="3070" cy="1399"/>
          </a:xfrm>
        </p:grpSpPr>
        <p:sp>
          <p:nvSpPr>
            <p:cNvPr id="2076" name="Freeform 12">
              <a:extLst>
                <a:ext uri="{FF2B5EF4-FFF2-40B4-BE49-F238E27FC236}">
                  <a16:creationId xmlns:a16="http://schemas.microsoft.com/office/drawing/2014/main" id="{5A4ACF02-3D8A-495E-B850-01827AFF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1661"/>
              <a:ext cx="1395" cy="699"/>
            </a:xfrm>
            <a:custGeom>
              <a:avLst/>
              <a:gdLst>
                <a:gd name="T0" fmla="*/ 0 w 960"/>
                <a:gd name="T1" fmla="*/ 0 h 480"/>
                <a:gd name="T2" fmla="*/ 9036 w 960"/>
                <a:gd name="T3" fmla="*/ 0 h 480"/>
                <a:gd name="T4" fmla="*/ 4519 w 960"/>
                <a:gd name="T5" fmla="*/ 4577 h 480"/>
                <a:gd name="T6" fmla="*/ 0 w 960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0" h="480">
                  <a:moveTo>
                    <a:pt x="0" y="0"/>
                  </a:moveTo>
                  <a:lnTo>
                    <a:pt x="960" y="0"/>
                  </a:lnTo>
                  <a:lnTo>
                    <a:pt x="48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7" name="Freeform 13">
              <a:extLst>
                <a:ext uri="{FF2B5EF4-FFF2-40B4-BE49-F238E27FC236}">
                  <a16:creationId xmlns:a16="http://schemas.microsoft.com/office/drawing/2014/main" id="{D78DEECC-4AAB-4AE3-8B5B-B3DBFFF95E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67" y="2361"/>
              <a:ext cx="1395" cy="699"/>
            </a:xfrm>
            <a:custGeom>
              <a:avLst/>
              <a:gdLst>
                <a:gd name="T0" fmla="*/ 0 w 960"/>
                <a:gd name="T1" fmla="*/ 0 h 480"/>
                <a:gd name="T2" fmla="*/ 9036 w 960"/>
                <a:gd name="T3" fmla="*/ 0 h 480"/>
                <a:gd name="T4" fmla="*/ 4519 w 960"/>
                <a:gd name="T5" fmla="*/ 4577 h 480"/>
                <a:gd name="T6" fmla="*/ 0 w 960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0" h="480">
                  <a:moveTo>
                    <a:pt x="0" y="0"/>
                  </a:moveTo>
                  <a:lnTo>
                    <a:pt x="960" y="0"/>
                  </a:lnTo>
                  <a:lnTo>
                    <a:pt x="48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8" name="Freeform 14">
              <a:extLst>
                <a:ext uri="{FF2B5EF4-FFF2-40B4-BE49-F238E27FC236}">
                  <a16:creationId xmlns:a16="http://schemas.microsoft.com/office/drawing/2014/main" id="{14BE3839-D3A2-42D2-A1F6-B9F6E7E07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1661"/>
              <a:ext cx="1186" cy="1399"/>
            </a:xfrm>
            <a:custGeom>
              <a:avLst/>
              <a:gdLst>
                <a:gd name="T0" fmla="*/ 0 w 720"/>
                <a:gd name="T1" fmla="*/ 87790 h 864"/>
                <a:gd name="T2" fmla="*/ 153554 w 720"/>
                <a:gd name="T3" fmla="*/ 0 h 864"/>
                <a:gd name="T4" fmla="*/ 255675 w 720"/>
                <a:gd name="T5" fmla="*/ 58614 h 864"/>
                <a:gd name="T6" fmla="*/ 204970 w 720"/>
                <a:gd name="T7" fmla="*/ 87790 h 864"/>
                <a:gd name="T8" fmla="*/ 255675 w 720"/>
                <a:gd name="T9" fmla="*/ 117205 h 864"/>
                <a:gd name="T10" fmla="*/ 153554 w 720"/>
                <a:gd name="T11" fmla="*/ 175855 h 864"/>
                <a:gd name="T12" fmla="*/ 0 w 720"/>
                <a:gd name="T13" fmla="*/ 87790 h 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0" h="864">
                  <a:moveTo>
                    <a:pt x="0" y="432"/>
                  </a:moveTo>
                  <a:lnTo>
                    <a:pt x="432" y="0"/>
                  </a:lnTo>
                  <a:lnTo>
                    <a:pt x="720" y="288"/>
                  </a:lnTo>
                  <a:lnTo>
                    <a:pt x="576" y="432"/>
                  </a:lnTo>
                  <a:lnTo>
                    <a:pt x="720" y="576"/>
                  </a:lnTo>
                  <a:lnTo>
                    <a:pt x="432" y="86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9" name="Freeform 15">
              <a:extLst>
                <a:ext uri="{FF2B5EF4-FFF2-40B4-BE49-F238E27FC236}">
                  <a16:creationId xmlns:a16="http://schemas.microsoft.com/office/drawing/2014/main" id="{57DFD4DB-56CA-44E4-B2C4-2A7A670C2C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13" y="1661"/>
              <a:ext cx="1186" cy="1399"/>
            </a:xfrm>
            <a:custGeom>
              <a:avLst/>
              <a:gdLst>
                <a:gd name="T0" fmla="*/ 0 w 720"/>
                <a:gd name="T1" fmla="*/ 87790 h 864"/>
                <a:gd name="T2" fmla="*/ 153554 w 720"/>
                <a:gd name="T3" fmla="*/ 0 h 864"/>
                <a:gd name="T4" fmla="*/ 255675 w 720"/>
                <a:gd name="T5" fmla="*/ 58614 h 864"/>
                <a:gd name="T6" fmla="*/ 204970 w 720"/>
                <a:gd name="T7" fmla="*/ 87790 h 864"/>
                <a:gd name="T8" fmla="*/ 255675 w 720"/>
                <a:gd name="T9" fmla="*/ 117205 h 864"/>
                <a:gd name="T10" fmla="*/ 153554 w 720"/>
                <a:gd name="T11" fmla="*/ 175855 h 864"/>
                <a:gd name="T12" fmla="*/ 0 w 720"/>
                <a:gd name="T13" fmla="*/ 87790 h 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0" h="864">
                  <a:moveTo>
                    <a:pt x="0" y="432"/>
                  </a:moveTo>
                  <a:lnTo>
                    <a:pt x="432" y="0"/>
                  </a:lnTo>
                  <a:lnTo>
                    <a:pt x="720" y="288"/>
                  </a:lnTo>
                  <a:lnTo>
                    <a:pt x="576" y="432"/>
                  </a:lnTo>
                  <a:lnTo>
                    <a:pt x="720" y="576"/>
                  </a:lnTo>
                  <a:lnTo>
                    <a:pt x="432" y="86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52" name="Group 16">
            <a:extLst>
              <a:ext uri="{FF2B5EF4-FFF2-40B4-BE49-F238E27FC236}">
                <a16:creationId xmlns:a16="http://schemas.microsoft.com/office/drawing/2014/main" id="{96874DC5-5829-4B05-BBCF-66969973F5B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2063" name="Rectangle 17">
              <a:extLst>
                <a:ext uri="{FF2B5EF4-FFF2-40B4-BE49-F238E27FC236}">
                  <a16:creationId xmlns:a16="http://schemas.microsoft.com/office/drawing/2014/main" id="{4A74B613-7397-4348-B29B-2428D0C63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07" cy="4319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064" name="Rectangle 18">
              <a:extLst>
                <a:ext uri="{FF2B5EF4-FFF2-40B4-BE49-F238E27FC236}">
                  <a16:creationId xmlns:a16="http://schemas.microsoft.com/office/drawing/2014/main" id="{B9A36415-F491-4796-BE16-F66C7A5F3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" y="1065"/>
              <a:ext cx="4678" cy="159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grpSp>
          <p:nvGrpSpPr>
            <p:cNvPr id="2065" name="Group 19">
              <a:extLst>
                <a:ext uri="{FF2B5EF4-FFF2-40B4-BE49-F238E27FC236}">
                  <a16:creationId xmlns:a16="http://schemas.microsoft.com/office/drawing/2014/main" id="{AC533905-4757-413E-8146-45AAC811C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5" cy="1988"/>
              <a:chOff x="0" y="672"/>
              <a:chExt cx="1805" cy="1988"/>
            </a:xfrm>
          </p:grpSpPr>
          <p:sp>
            <p:nvSpPr>
              <p:cNvPr id="2066" name="Rectangle 20">
                <a:extLst>
                  <a:ext uri="{FF2B5EF4-FFF2-40B4-BE49-F238E27FC236}">
                    <a16:creationId xmlns:a16="http://schemas.microsoft.com/office/drawing/2014/main" id="{83F1A40E-180D-4FBD-9C62-7F829750D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2" cy="403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2067" name="Rectangle 21">
                <a:extLst>
                  <a:ext uri="{FF2B5EF4-FFF2-40B4-BE49-F238E27FC236}">
                    <a16:creationId xmlns:a16="http://schemas.microsoft.com/office/drawing/2014/main" id="{E89DAFD0-4492-471D-8EF9-9639AAEE1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1" cy="40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2068" name="Rectangle 22">
                <a:extLst>
                  <a:ext uri="{FF2B5EF4-FFF2-40B4-BE49-F238E27FC236}">
                    <a16:creationId xmlns:a16="http://schemas.microsoft.com/office/drawing/2014/main" id="{8F4AA039-10DC-4161-94BD-C03295719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8" cy="399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2069" name="Rectangle 23">
                <a:extLst>
                  <a:ext uri="{FF2B5EF4-FFF2-40B4-BE49-F238E27FC236}">
                    <a16:creationId xmlns:a16="http://schemas.microsoft.com/office/drawing/2014/main" id="{180C3ABB-BEE9-4CAF-8A95-C749A5E86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7" cy="403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2070" name="Rectangle 24">
                <a:extLst>
                  <a:ext uri="{FF2B5EF4-FFF2-40B4-BE49-F238E27FC236}">
                    <a16:creationId xmlns:a16="http://schemas.microsoft.com/office/drawing/2014/main" id="{4696C064-997C-468F-BFBD-E9E737ACB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8" cy="404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2071" name="Rectangle 25">
                <a:extLst>
                  <a:ext uri="{FF2B5EF4-FFF2-40B4-BE49-F238E27FC236}">
                    <a16:creationId xmlns:a16="http://schemas.microsoft.com/office/drawing/2014/main" id="{95D227C4-6AF9-4178-B966-B36F8A4F0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7" cy="398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2072" name="Rectangle 26">
                <a:extLst>
                  <a:ext uri="{FF2B5EF4-FFF2-40B4-BE49-F238E27FC236}">
                    <a16:creationId xmlns:a16="http://schemas.microsoft.com/office/drawing/2014/main" id="{123063EB-90DC-4965-AF58-42DCED8E7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6" cy="398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2073" name="Rectangle 27">
                <a:extLst>
                  <a:ext uri="{FF2B5EF4-FFF2-40B4-BE49-F238E27FC236}">
                    <a16:creationId xmlns:a16="http://schemas.microsoft.com/office/drawing/2014/main" id="{BFA11F39-65DF-4D7A-901C-6E93ECD7D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1" cy="398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2074" name="Rectangle 28">
                <a:extLst>
                  <a:ext uri="{FF2B5EF4-FFF2-40B4-BE49-F238E27FC236}">
                    <a16:creationId xmlns:a16="http://schemas.microsoft.com/office/drawing/2014/main" id="{94F4F47C-6908-4DBB-9D60-DE346716A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2" cy="405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2075" name="Rectangle 29">
                <a:extLst>
                  <a:ext uri="{FF2B5EF4-FFF2-40B4-BE49-F238E27FC236}">
                    <a16:creationId xmlns:a16="http://schemas.microsoft.com/office/drawing/2014/main" id="{6BDCC07C-EE21-4362-9578-AC801FECA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7" cy="405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</p:grpSp>
      </p:grpSp>
      <p:grpSp>
        <p:nvGrpSpPr>
          <p:cNvPr id="2053" name="Group 30">
            <a:extLst>
              <a:ext uri="{FF2B5EF4-FFF2-40B4-BE49-F238E27FC236}">
                <a16:creationId xmlns:a16="http://schemas.microsoft.com/office/drawing/2014/main" id="{4E126EDC-AB28-45F1-A5EB-CF6F30DDA084}"/>
              </a:ext>
            </a:extLst>
          </p:cNvPr>
          <p:cNvGrpSpPr>
            <a:grpSpLocks/>
          </p:cNvGrpSpPr>
          <p:nvPr/>
        </p:nvGrpSpPr>
        <p:grpSpPr bwMode="auto">
          <a:xfrm>
            <a:off x="3024718" y="2636838"/>
            <a:ext cx="6498167" cy="2220912"/>
            <a:chOff x="1429" y="1661"/>
            <a:chExt cx="3070" cy="1399"/>
          </a:xfrm>
        </p:grpSpPr>
        <p:sp>
          <p:nvSpPr>
            <p:cNvPr id="2059" name="Freeform 31">
              <a:extLst>
                <a:ext uri="{FF2B5EF4-FFF2-40B4-BE49-F238E27FC236}">
                  <a16:creationId xmlns:a16="http://schemas.microsoft.com/office/drawing/2014/main" id="{D47F3A29-1F9C-43D3-B5B6-3C5AB4C87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1661"/>
              <a:ext cx="1395" cy="699"/>
            </a:xfrm>
            <a:custGeom>
              <a:avLst/>
              <a:gdLst>
                <a:gd name="T0" fmla="*/ 0 w 960"/>
                <a:gd name="T1" fmla="*/ 0 h 480"/>
                <a:gd name="T2" fmla="*/ 9036 w 960"/>
                <a:gd name="T3" fmla="*/ 0 h 480"/>
                <a:gd name="T4" fmla="*/ 4519 w 960"/>
                <a:gd name="T5" fmla="*/ 4577 h 480"/>
                <a:gd name="T6" fmla="*/ 0 w 960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0" h="480">
                  <a:moveTo>
                    <a:pt x="0" y="0"/>
                  </a:moveTo>
                  <a:lnTo>
                    <a:pt x="960" y="0"/>
                  </a:lnTo>
                  <a:lnTo>
                    <a:pt x="48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0" name="Freeform 32">
              <a:extLst>
                <a:ext uri="{FF2B5EF4-FFF2-40B4-BE49-F238E27FC236}">
                  <a16:creationId xmlns:a16="http://schemas.microsoft.com/office/drawing/2014/main" id="{CE9D3473-77A1-49AA-A5A8-F908ACA155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67" y="2361"/>
              <a:ext cx="1395" cy="699"/>
            </a:xfrm>
            <a:custGeom>
              <a:avLst/>
              <a:gdLst>
                <a:gd name="T0" fmla="*/ 0 w 960"/>
                <a:gd name="T1" fmla="*/ 0 h 480"/>
                <a:gd name="T2" fmla="*/ 9036 w 960"/>
                <a:gd name="T3" fmla="*/ 0 h 480"/>
                <a:gd name="T4" fmla="*/ 4519 w 960"/>
                <a:gd name="T5" fmla="*/ 4577 h 480"/>
                <a:gd name="T6" fmla="*/ 0 w 960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0" h="480">
                  <a:moveTo>
                    <a:pt x="0" y="0"/>
                  </a:moveTo>
                  <a:lnTo>
                    <a:pt x="960" y="0"/>
                  </a:lnTo>
                  <a:lnTo>
                    <a:pt x="48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1" name="Freeform 33">
              <a:extLst>
                <a:ext uri="{FF2B5EF4-FFF2-40B4-BE49-F238E27FC236}">
                  <a16:creationId xmlns:a16="http://schemas.microsoft.com/office/drawing/2014/main" id="{37458657-F501-47DC-80AC-B0036CA84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1661"/>
              <a:ext cx="1186" cy="1399"/>
            </a:xfrm>
            <a:custGeom>
              <a:avLst/>
              <a:gdLst>
                <a:gd name="T0" fmla="*/ 0 w 720"/>
                <a:gd name="T1" fmla="*/ 87790 h 864"/>
                <a:gd name="T2" fmla="*/ 153554 w 720"/>
                <a:gd name="T3" fmla="*/ 0 h 864"/>
                <a:gd name="T4" fmla="*/ 255675 w 720"/>
                <a:gd name="T5" fmla="*/ 58614 h 864"/>
                <a:gd name="T6" fmla="*/ 204970 w 720"/>
                <a:gd name="T7" fmla="*/ 87790 h 864"/>
                <a:gd name="T8" fmla="*/ 255675 w 720"/>
                <a:gd name="T9" fmla="*/ 117205 h 864"/>
                <a:gd name="T10" fmla="*/ 153554 w 720"/>
                <a:gd name="T11" fmla="*/ 175855 h 864"/>
                <a:gd name="T12" fmla="*/ 0 w 720"/>
                <a:gd name="T13" fmla="*/ 87790 h 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0" h="864">
                  <a:moveTo>
                    <a:pt x="0" y="432"/>
                  </a:moveTo>
                  <a:lnTo>
                    <a:pt x="432" y="0"/>
                  </a:lnTo>
                  <a:lnTo>
                    <a:pt x="720" y="288"/>
                  </a:lnTo>
                  <a:lnTo>
                    <a:pt x="576" y="432"/>
                  </a:lnTo>
                  <a:lnTo>
                    <a:pt x="720" y="576"/>
                  </a:lnTo>
                  <a:lnTo>
                    <a:pt x="432" y="86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2" name="Freeform 34">
              <a:extLst>
                <a:ext uri="{FF2B5EF4-FFF2-40B4-BE49-F238E27FC236}">
                  <a16:creationId xmlns:a16="http://schemas.microsoft.com/office/drawing/2014/main" id="{602C3FE5-C1FB-4ACF-BBB5-BEF9BDBB87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13" y="1661"/>
              <a:ext cx="1186" cy="1399"/>
            </a:xfrm>
            <a:custGeom>
              <a:avLst/>
              <a:gdLst>
                <a:gd name="T0" fmla="*/ 0 w 720"/>
                <a:gd name="T1" fmla="*/ 87790 h 864"/>
                <a:gd name="T2" fmla="*/ 153554 w 720"/>
                <a:gd name="T3" fmla="*/ 0 h 864"/>
                <a:gd name="T4" fmla="*/ 255675 w 720"/>
                <a:gd name="T5" fmla="*/ 58614 h 864"/>
                <a:gd name="T6" fmla="*/ 204970 w 720"/>
                <a:gd name="T7" fmla="*/ 87790 h 864"/>
                <a:gd name="T8" fmla="*/ 255675 w 720"/>
                <a:gd name="T9" fmla="*/ 117205 h 864"/>
                <a:gd name="T10" fmla="*/ 153554 w 720"/>
                <a:gd name="T11" fmla="*/ 175855 h 864"/>
                <a:gd name="T12" fmla="*/ 0 w 720"/>
                <a:gd name="T13" fmla="*/ 87790 h 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0" h="864">
                  <a:moveTo>
                    <a:pt x="0" y="432"/>
                  </a:moveTo>
                  <a:lnTo>
                    <a:pt x="432" y="0"/>
                  </a:lnTo>
                  <a:lnTo>
                    <a:pt x="720" y="288"/>
                  </a:lnTo>
                  <a:lnTo>
                    <a:pt x="576" y="432"/>
                  </a:lnTo>
                  <a:lnTo>
                    <a:pt x="720" y="576"/>
                  </a:lnTo>
                  <a:lnTo>
                    <a:pt x="432" y="86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99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54" name="Rectangle 35">
            <a:extLst>
              <a:ext uri="{FF2B5EF4-FFF2-40B4-BE49-F238E27FC236}">
                <a16:creationId xmlns:a16="http://schemas.microsoft.com/office/drawing/2014/main" id="{83439081-894E-401D-A7E9-F017BD820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457201"/>
            <a:ext cx="10970684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5" name="Rectangle 36">
            <a:extLst>
              <a:ext uri="{FF2B5EF4-FFF2-40B4-BE49-F238E27FC236}">
                <a16:creationId xmlns:a16="http://schemas.microsoft.com/office/drawing/2014/main" id="{9C10310A-F400-43CD-B767-E9DF55A59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81201"/>
            <a:ext cx="10970684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056" name="Text Box 37">
            <a:extLst>
              <a:ext uri="{FF2B5EF4-FFF2-40B4-BE49-F238E27FC236}">
                <a16:creationId xmlns:a16="http://schemas.microsoft.com/office/drawing/2014/main" id="{D82FB448-F00C-4531-B1E9-769B415F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86" name="Rectangle 38">
            <a:extLst>
              <a:ext uri="{FF2B5EF4-FFF2-40B4-BE49-F238E27FC236}">
                <a16:creationId xmlns:a16="http://schemas.microsoft.com/office/drawing/2014/main" id="{D4A73415-F71B-4E71-A61A-AB8A0C0C2C5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8684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pt-BR" altLang="pt-BR"/>
              <a:t>Prof. Neiva dos Santos Ferreira</a:t>
            </a:r>
          </a:p>
        </p:txBody>
      </p:sp>
      <p:sp>
        <p:nvSpPr>
          <p:cNvPr id="2087" name="Rectangle 39">
            <a:extLst>
              <a:ext uri="{FF2B5EF4-FFF2-40B4-BE49-F238E27FC236}">
                <a16:creationId xmlns:a16="http://schemas.microsoft.com/office/drawing/2014/main" id="{09F856BA-83B5-4DE1-9B21-B7C90DA4C6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842684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latin typeface="Arial Black" panose="020B0A0402010202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6B93126-14A0-4D98-9D55-336A8D31A2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966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90/S1807-76922007000200004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viresck.com/teoria-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geitec.unir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UfgFDmoEU&amp;t=6307s" TargetMode="External"/><Relationship Id="rId2" Type="http://schemas.openxmlformats.org/officeDocument/2006/relationships/hyperlink" Target="https://www.youtube.com/watch?v=z2KSCBznwNs&amp;t=2631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www.youtube.com/watch?v=JjHTCZTs9GI" TargetMode="External"/><Relationship Id="rId4" Type="http://schemas.openxmlformats.org/officeDocument/2006/relationships/hyperlink" Target="https://www.youtube.com/watch?v=2nIDJJbqJw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>
            <a:extLst>
              <a:ext uri="{FF2B5EF4-FFF2-40B4-BE49-F238E27FC236}">
                <a16:creationId xmlns:a16="http://schemas.microsoft.com/office/drawing/2014/main" id="{A5A56FE8-1ECC-4C4D-B4B3-31017E3B3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58" y="1568309"/>
            <a:ext cx="10601740" cy="2462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pt-BR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UNIVERSIDADE FEDERAL DE RONDÔNIA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pt-BR" sz="1600" b="1" dirty="0">
                <a:solidFill>
                  <a:srgbClr val="0070C0"/>
                </a:solidFill>
                <a:latin typeface="Arial Black" panose="020B0A04020102020204" pitchFamily="34" charset="0"/>
              </a:rPr>
              <a:t>PROGRAMA DE MESTRADO EM ADMINISTRAÇÃO - PPGA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18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Grupo de Pesquisa em Gestão da Inovação e Tecnologia</a:t>
            </a:r>
            <a:endParaRPr lang="pt-BR" sz="1400" b="1" dirty="0">
              <a:solidFill>
                <a:srgbClr val="0070C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sz="1600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t-BR" sz="2800" dirty="0">
                <a:solidFill>
                  <a:srgbClr val="C00000"/>
                </a:solidFill>
                <a:latin typeface="Arial Black" panose="020B0A04020102020204" pitchFamily="34" charset="0"/>
                <a:cs typeface="Segoe UI Semibold" panose="020B0702040204020203" pitchFamily="34" charset="0"/>
              </a:rPr>
              <a:t>Background do </a:t>
            </a:r>
            <a:r>
              <a:rPr lang="pt-BR" sz="2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GEITEC</a:t>
            </a:r>
          </a:p>
          <a:p>
            <a:pPr algn="ctr">
              <a:buNone/>
            </a:pPr>
            <a:r>
              <a:rPr lang="pt-BR" sz="24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Grupo de Pesquisa em Gestão da Inovação e Tecnologia</a:t>
            </a:r>
          </a:p>
          <a:p>
            <a:pPr algn="ctr">
              <a:buNone/>
            </a:pPr>
            <a:r>
              <a:rPr lang="pt-BR" sz="1800" dirty="0">
                <a:solidFill>
                  <a:srgbClr val="C00000"/>
                </a:solidFill>
                <a:latin typeface="Arial Black" panose="020B0A04020102020204" pitchFamily="34" charset="0"/>
                <a:cs typeface="Segoe UI Semibold" panose="020B0702040204020203" pitchFamily="34" charset="0"/>
              </a:rPr>
              <a:t>e os Objetivos pelo Desenvolvimento Sustentável na Amazônia</a:t>
            </a:r>
          </a:p>
        </p:txBody>
      </p:sp>
      <p:pic>
        <p:nvPicPr>
          <p:cNvPr id="5123" name="Picture 7">
            <a:extLst>
              <a:ext uri="{FF2B5EF4-FFF2-40B4-BE49-F238E27FC236}">
                <a16:creationId xmlns:a16="http://schemas.microsoft.com/office/drawing/2014/main" id="{3D02879C-CEE4-4C8F-9C67-BC3DF0E6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69889"/>
            <a:ext cx="12430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">
            <a:extLst>
              <a:ext uri="{FF2B5EF4-FFF2-40B4-BE49-F238E27FC236}">
                <a16:creationId xmlns:a16="http://schemas.microsoft.com/office/drawing/2014/main" id="{67EA3712-7CD5-4244-95B4-D14B2A52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354" y="4154243"/>
            <a:ext cx="10729114" cy="107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3077" tIns="43200" rIns="83077" bIns="432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6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pt-BR" altLang="pt-BR" sz="1600" dirty="0">
                <a:latin typeface="Arial Black" panose="020B0A04020102020204" pitchFamily="34" charset="0"/>
              </a:rPr>
              <a:t>Coordenador: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pt-BR" altLang="pt-BR" sz="1600" dirty="0">
                <a:latin typeface="Arial Black" panose="020B0A04020102020204" pitchFamily="34" charset="0"/>
              </a:rPr>
              <a:t>Prof. Dr. Flávio de São Pedro Filho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pt-BR" altLang="pt-BR" sz="1600" dirty="0">
                <a:latin typeface="Arial Black" panose="020B0A04020102020204" pitchFamily="34" charset="0"/>
              </a:rPr>
              <a:t>Pós-Doutor em Gestão e Economia</a:t>
            </a:r>
          </a:p>
        </p:txBody>
      </p:sp>
      <p:pic>
        <p:nvPicPr>
          <p:cNvPr id="5126" name="Imagem 15">
            <a:extLst>
              <a:ext uri="{FF2B5EF4-FFF2-40B4-BE49-F238E27FC236}">
                <a16:creationId xmlns:a16="http://schemas.microsoft.com/office/drawing/2014/main" id="{79919962-6D4E-4F1A-98CC-571FF858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88" y="6163293"/>
            <a:ext cx="587201" cy="25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">
            <a:extLst>
              <a:ext uri="{FF2B5EF4-FFF2-40B4-BE49-F238E27FC236}">
                <a16:creationId xmlns:a16="http://schemas.microsoft.com/office/drawing/2014/main" id="{CD5496F5-190B-46E7-B77D-08897DE55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9531" y="6524625"/>
            <a:ext cx="2814637" cy="30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3077" tIns="43200" rIns="83077" bIns="432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400" b="1" dirty="0">
                <a:solidFill>
                  <a:srgbClr val="C00000"/>
                </a:solidFill>
                <a:latin typeface="Arial Black" panose="020B0A04020102020204" pitchFamily="34" charset="0"/>
                <a:ea typeface="Microsoft YaHei" panose="020B0503020204020204" pitchFamily="34" charset="-122"/>
              </a:rPr>
              <a:t>Porto Velho, 2021.</a:t>
            </a:r>
          </a:p>
        </p:txBody>
      </p:sp>
      <p:pic>
        <p:nvPicPr>
          <p:cNvPr id="9" name="Picture 43" descr="C:\Users\flavio\Pictures\CAPES.jpg">
            <a:extLst>
              <a:ext uri="{FF2B5EF4-FFF2-40B4-BE49-F238E27FC236}">
                <a16:creationId xmlns:a16="http://schemas.microsoft.com/office/drawing/2014/main" id="{B2D4A225-E445-454C-9F38-22446E3D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3006" y="40498643"/>
            <a:ext cx="1653992" cy="10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B6282A-BB74-4A02-ACF7-203B6B878CE2}"/>
              </a:ext>
            </a:extLst>
          </p:cNvPr>
          <p:cNvSpPr txBox="1"/>
          <p:nvPr/>
        </p:nvSpPr>
        <p:spPr>
          <a:xfrm>
            <a:off x="530091" y="5512905"/>
            <a:ext cx="1457736" cy="38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APOIO: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A2579F8-A806-4554-9A38-D269174E4D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94" y="6050922"/>
            <a:ext cx="653084" cy="3295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89620D2-57FA-4206-AC7D-FAB5B9B68D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67" y="6072038"/>
            <a:ext cx="536614" cy="39591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6A39ED8-556A-4241-B2F9-85DDE5C1E2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2999" y="6028520"/>
            <a:ext cx="428625" cy="4286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95D2A7E-4B5F-4D81-A13E-1B67E868C2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92" y="6032280"/>
            <a:ext cx="522553" cy="440987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A6082D9F-03F2-4469-B044-8B2A5E54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29157" y="6122468"/>
            <a:ext cx="1661149" cy="2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BD33E50-5C48-4385-A605-2B4EADFDE5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17" y="6032281"/>
            <a:ext cx="792670" cy="43833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61DFC99-9DDF-4DC4-B17A-80702EB2A746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847" y="5988764"/>
            <a:ext cx="522554" cy="40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E7AB9A5-4E5E-4761-9FC9-16CBE332A816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7" y="5918505"/>
            <a:ext cx="554955" cy="50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 descr="Live 1 - SEMINÁRIO VIRTUAL - GEITEC - YouTube">
            <a:extLst>
              <a:ext uri="{FF2B5EF4-FFF2-40B4-BE49-F238E27FC236}">
                <a16:creationId xmlns:a16="http://schemas.microsoft.com/office/drawing/2014/main" id="{7C70D261-E6ED-4895-A934-2481101DADE1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4" b="36182"/>
          <a:stretch/>
        </p:blipFill>
        <p:spPr bwMode="auto">
          <a:xfrm>
            <a:off x="8427653" y="6086930"/>
            <a:ext cx="1108485" cy="293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EDD746F6-D0F7-4228-A775-8E02832A3C85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68" y="6113333"/>
            <a:ext cx="95567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5B862A4F-4B20-44AB-BF82-3C1E6801B45C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99" y="6028519"/>
            <a:ext cx="1098550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A00282-5430-43CD-B863-35345A7FA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649357"/>
            <a:ext cx="11622157" cy="4345217"/>
          </a:xfrm>
        </p:spPr>
        <p:txBody>
          <a:bodyPr/>
          <a:lstStyle/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dirty="0">
                <a:solidFill>
                  <a:srgbClr val="C00000"/>
                </a:solidFill>
                <a:latin typeface="Arial Black" panose="020B0A04020102020204" pitchFamily="34" charset="0"/>
              </a:rPr>
              <a:t>     E</a:t>
            </a:r>
            <a:r>
              <a:rPr lang="pt-BR" sz="18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scopo do GEITEC: Artigos </a:t>
            </a:r>
            <a:r>
              <a:rPr lang="pt-BR" sz="1800" b="0" i="0" dirty="0" err="1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Qualis</a:t>
            </a:r>
            <a:r>
              <a:rPr lang="pt-BR" sz="18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CAPES A1 recém Publicados: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8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COLARES, JOSE CARLOS DE SOUZA ; NEVES, HENRIQUE DE CASTRO ; SANTOS, JEAN CARLO SILVA DOS ; CAVALCANTE, MARCIO JOSE MATIAS ; SILVA, ROSANGELA APARECIDA DA ; 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FILHO, FLAVIO DE SAO PEDRO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Focusing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 JOURNAL OF BUSINESS ADMINISTRATION, v. 11, p. 58-70, 2020.</a:t>
            </a:r>
            <a:endParaRPr lang="pt-BR" sz="1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HELFENSTEIN, ALINE CRISTINA ; MENDES, DEBORA FERNANDES DE SOUZA ; NEIS, DOUGLAS FERNANDO BATISTA ; SOUZA, ELIELZA CAMARGO ; DOS REIS, RAFAEL VICENTE MARTINS ; 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FILHO, FLAVIO DE SAO PEDRO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Digital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Micro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Enterprises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 JOURNAL OF BUSINESS ADMINISTRATION, v. 11, p. 9-20, 2020.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DE SOUZA, LUCAS MOREIRA ; BARBOSA, RAUL AFONSO POMMER ; MARTINS, ARTUR VIRGÍLIO SIMPSON ; 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FILHO, FLAVIO DE SÃO PEDRO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Focusing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 JOURNAL OF BUSINESS ADMINISTRATION, v. 11, p. 67-81, 2020.</a:t>
            </a:r>
            <a:endParaRPr lang="pt-BR" sz="1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SIQUEIRA, FERNANDA RODRIGUES DE ; 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FILHO, FLAVIO DE SAO PEDRO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; SAKUNO, IRENE YOKO TAGUCHI ; PINHEIRO, VINICIUS DE OLIVEIRA .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Socioenvironmental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Management,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Denial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Rainforest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Fires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4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t-BR" sz="14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 11, p. 37-51, 2020.</a:t>
            </a:r>
            <a:endParaRPr lang="pt-BR" sz="1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pt-BR" sz="1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8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0" indent="0" algn="just"/>
            <a:endParaRPr lang="pt-BR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just"/>
            <a:endParaRPr lang="pt-BR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18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18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2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7CC7BB-A595-419E-8EC7-D30C6AED5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636104"/>
            <a:ext cx="11635409" cy="5751444"/>
          </a:xfrm>
        </p:spPr>
        <p:txBody>
          <a:bodyPr/>
          <a:lstStyle/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   E</a:t>
            </a: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scopo do GEITEC: Artigos </a:t>
            </a:r>
            <a:r>
              <a:rPr lang="pt-BR" sz="2000" b="0" i="0" dirty="0" err="1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Qualis</a:t>
            </a: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CAPES A1 recém Publicados: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ARENHARDT, VALERIA ; 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FILHO, FLÁVIO DE SÃO PEDRO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; OLIVEIRA, LUCIANA REZENDE ALVES DE ; LEITE, WELLINGTON CYRO DE ALMEIDA ; GUIMARÃES, ROBERTO SIMPLÍCIO ; DELIZA, EDUARDO EGIDIO VICENSI . 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Management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Focus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Sanitary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Sewage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INTERNATIONAL JOURNAL OF BUSINESS ADMINISTRATION, v. 11, p. 109-116, 2020.</a:t>
            </a:r>
            <a:endParaRPr lang="pt-BR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LIMA, CAMILA MARQUES DE ; 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FILHO, FLÁVIO DE SÃO PEDRO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; SILVA, ELCA PEREIRA DA ; ARAUJO, TIAGO GARCIA ; PAIM, FRANCISCO ALEXANDRE BELLINASSI .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 as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pt-BR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INTERNATIONAL JOURNAL OF BUSINESS ADMINISTRATION, v. 12, p. 1-8, 2020.</a:t>
            </a:r>
            <a:endParaRPr lang="pt-BR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20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   Escopo do Projeto: Artigos </a:t>
            </a:r>
            <a:r>
              <a:rPr lang="pt-BR" sz="2000" b="0" i="0" dirty="0" err="1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Qualis</a:t>
            </a: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CAPES A3 recém Publicados: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20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JAKLINY MARTINS ARRUDA, THELMA ; BARROS DE SOUZA, SAIANE ; AFONSO   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POMMER BARBOSA, RAUL ; </a:t>
            </a:r>
            <a:r>
              <a:rPr lang="pt-BR" sz="18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São Pedro Filho, Flávio</a:t>
            </a:r>
            <a:r>
              <a:rPr lang="pt-B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r>
              <a:rPr lang="pt-BR" sz="18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Elementos de inovação 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18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o desenvolvimento sustentável da cafeicultura indígena na </a:t>
            </a:r>
            <a:r>
              <a:rPr lang="pt-BR" sz="1800" b="1" dirty="0" err="1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amazônia</a:t>
            </a:r>
            <a:r>
              <a:rPr lang="pt-B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 &amp; REGIONALIDADE (ONLINE), v. 36, p. 223-243, 2020.</a:t>
            </a:r>
            <a:endParaRPr lang="pt-BR" sz="1800" dirty="0"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20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0" indent="0" algn="just"/>
            <a:endParaRPr lang="pt-BR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3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1DE54F-FAB4-437B-A195-0AEAB9BF9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4" y="742122"/>
            <a:ext cx="5539407" cy="5049077"/>
          </a:xfrm>
        </p:spPr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S</a:t>
            </a:r>
            <a:r>
              <a:rPr lang="pt-BR" sz="24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íntese metodológica: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24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admitido o método do estudo de caso, de natureza qualitativa ou </a:t>
            </a:r>
            <a:r>
              <a:rPr lang="pt-BR" sz="180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</a:t>
            </a:r>
            <a:r>
              <a:rPr lang="pt-BR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-quantitativa, seguindo aos procedimentos requeridos a cada situação. Com o advento da pandemia COVID-19 se admite o método de análise de conteúdo e procedimentos compatíveis com este.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8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captação de insumos, tem-se admitido  a prática de eventos virtuais, todos catalogados na PROCEA/UNIR e registrados como Acervo Digital como recomenda CAPES, e com ISBN. Este ano de 2021 foram elaborados 8 acervos digitais catalogados, e disponíveis no Canal Youtube do PPGA/UNIR, servindo de fonte de consulta aos mestrandos e acadêmicos de graduação</a:t>
            </a:r>
            <a:r>
              <a:rPr lang="pt-BR" sz="1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18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0" indent="0" algn="just"/>
            <a:endParaRPr lang="pt-BR" sz="24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A7016B-6CDA-42C0-A451-B92BDD68A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513" y="874642"/>
            <a:ext cx="4864418" cy="27349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2B605DB-4D2D-44D3-847E-B514161A2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014" y="3896142"/>
            <a:ext cx="4864418" cy="27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0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1DE54F-FAB4-437B-A195-0AEAB9BF9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41" y="1166193"/>
            <a:ext cx="9049837" cy="5022570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SzTx/>
              <a:defRPr/>
            </a:pP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S</a:t>
            </a: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íntese metodológica-técnica e argumentativa: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800" dirty="0"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aplicada a metodologia da Teoria U como ferramenta de pesquisa, seguindo as recomendações de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Scharmer</a:t>
            </a:r>
            <a:r>
              <a:rPr lang="pt-BR" sz="1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(2010).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600" dirty="0"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Aplica-se ainda da Metodologia do Atrito Criativo de Dorothy Leonard, a fim de obter efeitos inovativos a partir dos partícipes em dinâmica grupal.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600" dirty="0"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Aplica-se também a Metodologia Design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a construção e modelagens.</a:t>
            </a:r>
            <a:endParaRPr lang="pt-BR" sz="1600" dirty="0"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600" dirty="0">
              <a:solidFill>
                <a:schemeClr val="tx1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60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Formato argumentativo prescrito por </a:t>
            </a:r>
            <a:r>
              <a:rPr lang="en-US" sz="1600" dirty="0">
                <a:solidFill>
                  <a:schemeClr val="tx1"/>
                </a:solidFill>
                <a:latin typeface="Arial Black" panose="020B0A04020102020204" pitchFamily="34" charset="0"/>
              </a:rPr>
              <a:t>Aizen e Fishbein (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2000) são considerados, em face da realidade social e o modelo mental identificado na região; a Teoria do Comportamento Planejado é um subsídios formidável para o alcance dos aspectos motivadores de sucesso em pesquisa.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Neste cenário pandêmico, com a aplicação da Análise de Conteúdo, admite-se as recomendações de Habermas em face da Ação Comunicativa, na coleta do que serve na análise de textos orais e escritos, abordados por Pinto (1995).</a:t>
            </a:r>
          </a:p>
          <a:p>
            <a:endParaRPr lang="pt-BR" sz="24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D0A58A-8A00-4590-8575-8D94BBF24B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48" y="4696321"/>
            <a:ext cx="1371694" cy="182474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DB5C6AC-EF47-436F-B518-B7F7E1E252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7600" y="702358"/>
            <a:ext cx="1570391" cy="157039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0199B06-AF4B-4D08-B3EC-51BCB668BB6C}"/>
              </a:ext>
            </a:extLst>
          </p:cNvPr>
          <p:cNvSpPr txBox="1"/>
          <p:nvPr/>
        </p:nvSpPr>
        <p:spPr>
          <a:xfrm>
            <a:off x="10455964" y="6467064"/>
            <a:ext cx="1285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Arial Black" panose="020B0A04020102020204" pitchFamily="34" charset="0"/>
              </a:rPr>
              <a:t>Habermas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27F1C98-3BBD-429F-AD16-5290EB6DFD23}"/>
              </a:ext>
            </a:extLst>
          </p:cNvPr>
          <p:cNvSpPr txBox="1"/>
          <p:nvPr/>
        </p:nvSpPr>
        <p:spPr>
          <a:xfrm>
            <a:off x="10422835" y="4220823"/>
            <a:ext cx="1285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  <a:t>Fishbein</a:t>
            </a:r>
            <a:endParaRPr lang="pt-BR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05EA879-AB62-4669-A593-570D8A66C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05" y="2637183"/>
            <a:ext cx="1224370" cy="163063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6237ED5-5820-458A-8BD0-BFB4FDFB1A56}"/>
              </a:ext>
            </a:extLst>
          </p:cNvPr>
          <p:cNvSpPr txBox="1"/>
          <p:nvPr/>
        </p:nvSpPr>
        <p:spPr>
          <a:xfrm>
            <a:off x="10455967" y="2226369"/>
            <a:ext cx="1285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>
                <a:solidFill>
                  <a:srgbClr val="C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Scharmer</a:t>
            </a:r>
            <a:endParaRPr lang="pt-BR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5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A00282-5430-43CD-B863-35345A7FA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58" y="861387"/>
            <a:ext cx="5408774" cy="5300873"/>
          </a:xfrm>
        </p:spPr>
        <p:txBody>
          <a:bodyPr/>
          <a:lstStyle/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    Cronograma:</a:t>
            </a:r>
            <a:endParaRPr lang="pt-BR" sz="20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20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Iniciado </a:t>
            </a:r>
            <a:r>
              <a:rPr lang="pt-BR" sz="200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2012, com 2 Programas de Pesquisa e 3 Projetos de Pesquisa. Com o cenário pandêmico o GEITEC sofreu uma redução da capacidade de produção, decorrente principalmente da dificuldade de acessos ao cenário investigativo e limitação de contato com os </a:t>
            </a:r>
            <a:r>
              <a:rPr lang="pt-BR" sz="2000" i="1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pt-BR" sz="2000" dirty="0"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amazônidas a fim de coleta de dados e de informações.</a:t>
            </a:r>
            <a:endParaRPr lang="pt-BR" sz="2000" dirty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chemeClr val="accent4">
                  <a:lumMod val="85000"/>
                  <a:lumOff val="1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20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0" indent="0" algn="just"/>
            <a:endParaRPr lang="pt-BR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just"/>
            <a:endParaRPr lang="pt-BR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9179FA-4250-48F3-A769-FDE9F597E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7" y="1972091"/>
            <a:ext cx="5552661" cy="312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4103" y="371060"/>
            <a:ext cx="3962400" cy="675865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852" y="1285466"/>
            <a:ext cx="10853531" cy="5194849"/>
          </a:xfrm>
        </p:spPr>
        <p:txBody>
          <a:bodyPr/>
          <a:lstStyle/>
          <a:p>
            <a:pPr marL="0" indent="0" algn="just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AJZEN, I; FISHBEIN, M. </a:t>
            </a:r>
            <a:r>
              <a:rPr lang="en-US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Attitudes and the attitude-behavior, relations. </a:t>
            </a:r>
            <a:r>
              <a:rPr lang="pt-BR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European</a:t>
            </a:r>
            <a: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  <a:t> Review </a:t>
            </a:r>
            <a:r>
              <a:rPr lang="pt-BR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of</a:t>
            </a:r>
            <a: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  <a:t> Social </a:t>
            </a:r>
            <a:r>
              <a:rPr lang="pt-BR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Psychology</a:t>
            </a:r>
            <a: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  <a:t>: 2000.</a:t>
            </a:r>
          </a:p>
          <a:p>
            <a:pPr marL="0" indent="0" algn="just">
              <a:spcBef>
                <a:spcPts val="0"/>
              </a:spcBef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  <a:t>BROWN, T. </a:t>
            </a:r>
            <a:r>
              <a:rPr lang="pt-BR" sz="1400" b="0" i="0" dirty="0">
                <a:solidFill>
                  <a:srgbClr val="0F1111"/>
                </a:solidFill>
                <a:effectLst/>
                <a:latin typeface="Arial Black" panose="020B0A04020102020204" pitchFamily="34" charset="0"/>
              </a:rPr>
              <a:t>Design </a:t>
            </a:r>
            <a:r>
              <a:rPr lang="pt-BR" sz="1400" b="0" i="0" dirty="0" err="1">
                <a:solidFill>
                  <a:srgbClr val="0F1111"/>
                </a:solidFill>
                <a:effectLst/>
                <a:latin typeface="Arial Black" panose="020B0A04020102020204" pitchFamily="34" charset="0"/>
              </a:rPr>
              <a:t>Thinking</a:t>
            </a:r>
            <a:r>
              <a:rPr lang="pt-BR" sz="1400" b="0" i="0" dirty="0">
                <a:solidFill>
                  <a:srgbClr val="0F1111"/>
                </a:solidFill>
                <a:effectLst/>
                <a:latin typeface="Arial Black" panose="020B0A04020102020204" pitchFamily="34" charset="0"/>
              </a:rPr>
              <a:t>: Uma metodologia poderosa para decretar o fim das velhas ideias. Rio de Janeiro: Alta Books, 2021.</a:t>
            </a:r>
          </a:p>
          <a:p>
            <a:pPr marL="0" indent="0" algn="just">
              <a:spcBef>
                <a:spcPts val="0"/>
              </a:spcBef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CAVALCANTE, R. B.; CALIXTO, P.; PINHEIRO, M. M. K. Análise de conteúdo: considerações gerais, relações com a pergunta de pesquisa, possibilidades e limitações do método. </a:t>
            </a: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Informação &amp; Sociedade: Estudos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, v. 24, n. 1, 2014. Disponível em: </a:t>
            </a:r>
            <a:r>
              <a:rPr lang="pt-BR" sz="1400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http://hdl.handle.net/20.500.11959/</a:t>
            </a:r>
            <a:r>
              <a:rPr lang="pt-BR" sz="1400" u="sng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brapci</a:t>
            </a:r>
            <a:r>
              <a:rPr lang="pt-BR" sz="1400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/92625</a:t>
            </a:r>
            <a:r>
              <a:rPr lang="pt-BR" sz="14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Acesso</a:t>
            </a:r>
            <a:r>
              <a:rPr lang="en-US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em</a:t>
            </a:r>
            <a:r>
              <a:rPr lang="en-US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21 jun. 2021.</a:t>
            </a:r>
            <a:endParaRPr lang="pt-BR" sz="14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pt-BR" altLang="pt-BR" sz="1400" b="1" dirty="0">
                <a:solidFill>
                  <a:srgbClr val="000000"/>
                </a:solidFill>
                <a:latin typeface="Arial Black" panose="020B0A04020102020204" pitchFamily="34" charset="0"/>
              </a:rPr>
              <a:t>COOPER, Donald R. Métodos de pesquisa em Administração. Porto Alegre: Bookman, 2003.</a:t>
            </a:r>
          </a:p>
          <a:p>
            <a:pPr marL="0" indent="0" algn="just">
              <a:spcBef>
                <a:spcPts val="0"/>
              </a:spcBef>
            </a:pPr>
            <a:endParaRPr lang="pt-BR" sz="1400" dirty="0">
              <a:solidFill>
                <a:schemeClr val="accent4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pt-BR" sz="1400" dirty="0">
                <a:solidFill>
                  <a:schemeClr val="accent4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LELIS, Henrique Rodrigues; BRASIL, Deilton ribeiro. Economia criativa: Uma Análise dos Marcos Conceituais Para o Direito. Revista UNIJUIR, nº 49, 2018. </a:t>
            </a:r>
          </a:p>
          <a:p>
            <a:pPr marL="0" indent="0" algn="just">
              <a:spcBef>
                <a:spcPts val="0"/>
              </a:spcBef>
            </a:pPr>
            <a:endParaRPr lang="pt-BR" sz="1400" dirty="0">
              <a:solidFill>
                <a:schemeClr val="accent4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pt-BR" sz="1400" dirty="0">
                <a:solidFill>
                  <a:schemeClr val="accent4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LEONARD, D. </a:t>
            </a:r>
            <a:r>
              <a:rPr lang="pt-BR" sz="1400" b="0" i="0" dirty="0">
                <a:solidFill>
                  <a:srgbClr val="555555"/>
                </a:solidFill>
                <a:effectLst/>
                <a:latin typeface="Arial Black" panose="020B0A04020102020204" pitchFamily="34" charset="0"/>
              </a:rPr>
              <a:t>Centelhas Incandescentes: Estimulando a criatividade em grupos. Macro Book. Porto Alegre, 2021.</a:t>
            </a:r>
          </a:p>
          <a:p>
            <a:pPr marL="0" indent="0" algn="just">
              <a:spcBef>
                <a:spcPts val="0"/>
              </a:spcBef>
            </a:pPr>
            <a:endParaRPr lang="pt-BR" sz="1400" dirty="0">
              <a:solidFill>
                <a:schemeClr val="accent4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pt-BR" sz="1400" dirty="0">
                <a:solidFill>
                  <a:schemeClr val="accent4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OLIVEIRA, S. L. </a:t>
            </a:r>
            <a:r>
              <a:rPr lang="pt-BR" sz="1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Metodologia Científica Aplicada ao Direito.</a:t>
            </a:r>
            <a:r>
              <a:rPr lang="pt-BR" sz="1400" dirty="0">
                <a:solidFill>
                  <a:schemeClr val="accent4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t-IT" sz="1400" dirty="0">
                <a:solidFill>
                  <a:schemeClr val="accent4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2ª Ed. São Paulo: Ed. </a:t>
            </a:r>
            <a:r>
              <a:rPr lang="pt-BR" sz="1400" dirty="0">
                <a:solidFill>
                  <a:schemeClr val="accent4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Pioneira Thomson Learning, 2002.</a:t>
            </a:r>
          </a:p>
          <a:p>
            <a:pPr marL="0" indent="0" algn="just">
              <a:spcBef>
                <a:spcPts val="0"/>
              </a:spcBef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  <a:buClrTx/>
              <a:buSzTx/>
              <a:buFontTx/>
              <a:buNone/>
            </a:pPr>
            <a:r>
              <a:rPr lang="pt-BR" altLang="pt-BR" sz="1400" dirty="0">
                <a:solidFill>
                  <a:srgbClr val="080808"/>
                </a:solidFill>
                <a:latin typeface="Arial Black" panose="020B0A04020102020204" pitchFamily="34" charset="0"/>
              </a:rPr>
              <a:t>PEREIRA, </a:t>
            </a:r>
            <a:r>
              <a:rPr lang="pt-BR" altLang="pt-BR" sz="1400" dirty="0" err="1">
                <a:solidFill>
                  <a:srgbClr val="080808"/>
                </a:solidFill>
                <a:latin typeface="Arial Black" panose="020B0A04020102020204" pitchFamily="34" charset="0"/>
              </a:rPr>
              <a:t>Mirlei</a:t>
            </a:r>
            <a:r>
              <a:rPr lang="pt-BR" altLang="pt-BR" sz="1400" dirty="0">
                <a:solidFill>
                  <a:srgbClr val="080808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1400" dirty="0" err="1">
                <a:solidFill>
                  <a:srgbClr val="080808"/>
                </a:solidFill>
                <a:latin typeface="Arial Black" panose="020B0A04020102020204" pitchFamily="34" charset="0"/>
              </a:rPr>
              <a:t>Fachini</a:t>
            </a:r>
            <a:r>
              <a:rPr lang="pt-BR" altLang="pt-BR" sz="1400" dirty="0">
                <a:solidFill>
                  <a:srgbClr val="080808"/>
                </a:solidFill>
                <a:latin typeface="Arial Black" panose="020B0A04020102020204" pitchFamily="34" charset="0"/>
              </a:rPr>
              <a:t> Vicente. A modernização recente da pecuária bovina em Rondônia. </a:t>
            </a:r>
            <a:r>
              <a:rPr lang="pt-BR" altLang="pt-BR" sz="1400" dirty="0" err="1">
                <a:solidFill>
                  <a:srgbClr val="080808"/>
                </a:solidFill>
                <a:latin typeface="Arial Black" panose="020B0A04020102020204" pitchFamily="34" charset="0"/>
              </a:rPr>
              <a:t>Geo</a:t>
            </a:r>
            <a:r>
              <a:rPr lang="pt-BR" altLang="pt-BR" sz="1400" dirty="0">
                <a:solidFill>
                  <a:srgbClr val="080808"/>
                </a:solidFill>
                <a:latin typeface="Arial Black" panose="020B0A04020102020204" pitchFamily="34" charset="0"/>
              </a:rPr>
              <a:t> UERJ, Rio de Janeiro, n. 26, 2015, p. 95-112 | </a:t>
            </a:r>
            <a:r>
              <a:rPr lang="pt-BR" altLang="pt-BR" sz="1400" dirty="0" err="1">
                <a:solidFill>
                  <a:srgbClr val="080808"/>
                </a:solidFill>
                <a:latin typeface="Arial Black" panose="020B0A04020102020204" pitchFamily="34" charset="0"/>
              </a:rPr>
              <a:t>doi</a:t>
            </a:r>
            <a:r>
              <a:rPr lang="pt-BR" altLang="pt-BR" sz="1400" dirty="0">
                <a:solidFill>
                  <a:srgbClr val="080808"/>
                </a:solidFill>
                <a:latin typeface="Arial Black" panose="020B0A04020102020204" pitchFamily="34" charset="0"/>
              </a:rPr>
              <a:t>: </a:t>
            </a:r>
            <a:r>
              <a:rPr lang="pt-BR" altLang="pt-BR" sz="1400" dirty="0">
                <a:solidFill>
                  <a:srgbClr val="0070C0"/>
                </a:solidFill>
                <a:latin typeface="Arial Black" panose="020B0A04020102020204" pitchFamily="34" charset="0"/>
              </a:rPr>
              <a:t>10.12957/geouerj.2015.13534</a:t>
            </a:r>
            <a:endParaRPr lang="pt-BR" altLang="pt-BR" sz="1400" dirty="0">
              <a:solidFill>
                <a:srgbClr val="080808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  <a:buClrTx/>
              <a:buSzTx/>
              <a:buFontTx/>
              <a:buNone/>
            </a:pPr>
            <a:endParaRPr lang="pt-BR" altLang="pt-BR" sz="1400" dirty="0">
              <a:solidFill>
                <a:srgbClr val="080808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  <a:buClrTx/>
              <a:buSzTx/>
            </a:pPr>
            <a:endParaRPr lang="en-US" sz="1400" b="1" kern="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400" dirty="0">
              <a:solidFill>
                <a:srgbClr val="080808"/>
              </a:solidFill>
              <a:latin typeface="Arial Black" panose="020B0A0402010202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  <a:t> </a:t>
            </a:r>
          </a:p>
          <a:p>
            <a:pPr marL="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</a:pPr>
            <a:endParaRPr lang="pt-BR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4103" y="371060"/>
            <a:ext cx="3962400" cy="675865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8870" y="834883"/>
            <a:ext cx="10482469" cy="4426230"/>
          </a:xfrm>
        </p:spPr>
        <p:txBody>
          <a:bodyPr/>
          <a:lstStyle/>
          <a:p>
            <a:pPr marL="0">
              <a:spcBef>
                <a:spcPts val="0"/>
              </a:spcBef>
              <a:buClrTx/>
              <a:buSzTx/>
              <a:buFontTx/>
              <a:buNone/>
            </a:pPr>
            <a:endParaRPr lang="pt-BR" altLang="pt-BR" sz="1400" dirty="0">
              <a:solidFill>
                <a:srgbClr val="080808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  <a:buClrTx/>
              <a:buSzTx/>
            </a:pP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PINTO, J. M. de R. A teoria da ação comunicativa de Jürgen Habermas: conceitos básicos e possibilidades de aplicação à administração escolar. </a:t>
            </a:r>
            <a:r>
              <a:rPr lang="pt-BR" sz="1400" i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Paidéia, Ribeirão Preto,</a:t>
            </a:r>
            <a:r>
              <a:rPr lang="pt-BR" sz="14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Vol. 8, Ed. 9, ano 1995, pag. 77 a 96. </a:t>
            </a:r>
            <a:r>
              <a:rPr lang="pt-BR" sz="1400" u="sng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https://doi.org/10.1590/S0103-863X1995000100007</a:t>
            </a:r>
            <a:endParaRPr lang="pt-BR" sz="14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  <a:buClrTx/>
              <a:buSzTx/>
              <a:buFontTx/>
              <a:buNone/>
            </a:pPr>
            <a:endParaRPr lang="pt-BR" altLang="pt-BR" sz="1400" dirty="0">
              <a:solidFill>
                <a:srgbClr val="080808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  <a:buClrTx/>
              <a:buSzTx/>
              <a:buFontTx/>
              <a:buNone/>
            </a:pPr>
            <a:endParaRPr lang="pt-BR" altLang="pt-BR" sz="1400" dirty="0">
              <a:solidFill>
                <a:srgbClr val="080808"/>
              </a:solidFill>
              <a:latin typeface="Arial Black" panose="020B0A04020102020204" pitchFamily="34" charset="0"/>
            </a:endParaRP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rgbClr val="08080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SEIFERT JR., RENE E.; MACHADO-DA-SILVA, CLÓVIS L.  </a:t>
            </a:r>
            <a:r>
              <a:rPr lang="en-US" altLang="pt-BR" sz="1400" dirty="0">
                <a:solidFill>
                  <a:srgbClr val="08080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Environment, resources and interpretation: influences in the internationalization strategies of the food industry in Brazil BAR, Braz. Adm. </a:t>
            </a:r>
            <a:r>
              <a:rPr lang="pt-BR" altLang="pt-BR" sz="1400" dirty="0">
                <a:solidFill>
                  <a:srgbClr val="08080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Rev. vol.4 no.2 Curitiba </a:t>
            </a:r>
            <a:r>
              <a:rPr lang="pt-BR" altLang="pt-BR" sz="1400" dirty="0" err="1">
                <a:solidFill>
                  <a:srgbClr val="08080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mai</a:t>
            </a:r>
            <a:r>
              <a:rPr lang="pt-BR" altLang="pt-BR" sz="1400" dirty="0">
                <a:solidFill>
                  <a:srgbClr val="08080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/ ago. 2007. DOI</a:t>
            </a:r>
            <a:r>
              <a:rPr lang="pt-BR" altLang="pt-BR" sz="14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 </a:t>
            </a:r>
            <a:r>
              <a:rPr lang="pt-BR" altLang="pt-BR" sz="14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https://doi.org/10.1590/S1807-76922007000200004</a:t>
            </a:r>
            <a:endParaRPr lang="pt-BR" altLang="pt-BR" sz="1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pt-BR" sz="14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TIGRE, Paulo Bastos. Gestão da Inovação: a economia da tecnologia no Brasil. Rio de Janeiro: Elsevier, 2014.</a:t>
            </a:r>
          </a:p>
          <a:p>
            <a:pPr marL="0" algn="just">
              <a:spcBef>
                <a:spcPts val="0"/>
              </a:spcBef>
            </a:pPr>
            <a:endParaRPr lang="pt-BR" sz="1400" b="1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pt-BR" sz="14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SCHARMER, Claus Otto. </a:t>
            </a:r>
            <a:r>
              <a:rPr lang="pt-BR" sz="1400" b="1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Teoria U como liderar pela percepção e realização do futuro emergente</a:t>
            </a:r>
            <a:r>
              <a:rPr lang="pt-BR" sz="1400" dirty="0">
                <a:solidFill>
                  <a:srgbClr val="000000"/>
                </a:solidFill>
                <a:latin typeface="Arial Black" panose="020B0A04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Rio de Janeiro: Elsevier, 2010.</a:t>
            </a:r>
          </a:p>
          <a:p>
            <a:pPr marL="0">
              <a:spcBef>
                <a:spcPts val="0"/>
              </a:spcBef>
              <a:buClrTx/>
              <a:buSzTx/>
              <a:buFontTx/>
              <a:buNone/>
            </a:pPr>
            <a:endParaRPr lang="pt-BR" altLang="pt-BR" sz="1400" dirty="0">
              <a:solidFill>
                <a:srgbClr val="080808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rgbClr val="080808"/>
                </a:solidFill>
                <a:latin typeface="Arial Black" panose="020B0A04020102020204" pitchFamily="34" charset="0"/>
              </a:rPr>
              <a:t>ZANINI,  Stephanie. O que é a Teoria U, e como ela te torna mais Produtivo. </a:t>
            </a:r>
            <a:r>
              <a:rPr lang="pt-BR" altLang="pt-BR" sz="1400" dirty="0">
                <a:solidFill>
                  <a:srgbClr val="000000"/>
                </a:solidFill>
                <a:latin typeface="Arial Black" panose="020B0A04020102020204" pitchFamily="34" charset="0"/>
              </a:rPr>
              <a:t>São Paulo: </a:t>
            </a:r>
            <a:r>
              <a:rPr lang="pt-BR" altLang="pt-BR" sz="1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Impact</a:t>
            </a:r>
            <a:r>
              <a:rPr lang="pt-BR" altLang="pt-BR" sz="1400" dirty="0">
                <a:solidFill>
                  <a:srgbClr val="000000"/>
                </a:solidFill>
                <a:latin typeface="Arial Black" panose="020B0A04020102020204" pitchFamily="34" charset="0"/>
              </a:rPr>
              <a:t> Hub , 2015. </a:t>
            </a:r>
            <a:r>
              <a:rPr lang="pt-BR" altLang="pt-BR" sz="1400" dirty="0">
                <a:solidFill>
                  <a:srgbClr val="080808"/>
                </a:solidFill>
                <a:latin typeface="Arial Black" panose="020B0A04020102020204" pitchFamily="34" charset="0"/>
              </a:rPr>
              <a:t> Link  </a:t>
            </a:r>
            <a:r>
              <a:rPr lang="pt-BR" altLang="pt-BR" sz="1400" dirty="0">
                <a:solidFill>
                  <a:srgbClr val="0070C0"/>
                </a:solidFill>
                <a:latin typeface="Arial Black" panose="020B0A04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https://raviresck.com/teoria-u/</a:t>
            </a:r>
            <a:endParaRPr lang="pt-BR" altLang="pt-BR" sz="1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  <a:buClrTx/>
              <a:buSzTx/>
            </a:pPr>
            <a:r>
              <a:rPr lang="en-US" sz="14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ZOGBI, Edson. </a:t>
            </a:r>
            <a:r>
              <a:rPr lang="en-US" sz="1400" b="1" kern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Competitividade</a:t>
            </a:r>
            <a:r>
              <a:rPr lang="en-US" sz="14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através</a:t>
            </a:r>
            <a:r>
              <a:rPr lang="en-US" sz="14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 da </a:t>
            </a:r>
            <a:r>
              <a:rPr lang="en-US" sz="1400" b="1" kern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gestão</a:t>
            </a:r>
            <a:r>
              <a:rPr lang="en-US" sz="14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 da </a:t>
            </a:r>
            <a:r>
              <a:rPr lang="en-US" sz="1400" b="1" kern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inovação</a:t>
            </a:r>
            <a:r>
              <a:rPr lang="en-US" sz="1400" b="1" kern="0" dirty="0">
                <a:solidFill>
                  <a:srgbClr val="000000"/>
                </a:solidFill>
                <a:latin typeface="Arial Black" panose="020B0A04020102020204" pitchFamily="34" charset="0"/>
              </a:rPr>
              <a:t>. São Paulo: Atlas, 2008.</a:t>
            </a:r>
          </a:p>
          <a:p>
            <a:pPr marL="0"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400" dirty="0">
              <a:solidFill>
                <a:srgbClr val="080808"/>
              </a:solidFill>
              <a:latin typeface="Arial Black" panose="020B0A0402010202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  <a:t> </a:t>
            </a:r>
          </a:p>
          <a:p>
            <a:pPr marL="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>
              <a:spcBef>
                <a:spcPts val="0"/>
              </a:spcBef>
            </a:pPr>
            <a:endParaRPr lang="pt-BR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6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E1371-8201-437F-B293-06948175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126435"/>
            <a:ext cx="6930888" cy="5592417"/>
          </a:xfrm>
        </p:spPr>
        <p:txBody>
          <a:bodyPr/>
          <a:lstStyle/>
          <a:p>
            <a:pPr algn="just" fontAlgn="base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O Grupo de Pesquisa em Gestão da Inovação e Tecnologia é uma Centro de Excelência que pretende </a:t>
            </a:r>
            <a:r>
              <a:rPr lang="pt-BR" sz="1800" dirty="0">
                <a:solidFill>
                  <a:schemeClr val="accent4"/>
                </a:solidFill>
                <a:latin typeface="Arial Black" panose="020B0A04020102020204" pitchFamily="34" charset="0"/>
              </a:rPr>
              <a:t>servir de abrigo para aqueles que não se satisfazem em apenas repetir as verdades existentes, formar pesquisadores e gerar conhecimento novo. </a:t>
            </a:r>
            <a:r>
              <a:rPr lang="pt-BR" sz="1800" dirty="0">
                <a:solidFill>
                  <a:schemeClr val="accent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 Projeto de Pesquisa em Gestão da Inovação e Tecnologia tem como</a:t>
            </a:r>
            <a:r>
              <a:rPr lang="pt-BR" sz="1800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lastro a aplicação da Lei Geral da Inovação, esperando contar com suporte do MCTI, CNPq, CAPES, instituições públicas e privadas. </a:t>
            </a:r>
          </a:p>
          <a:p>
            <a:pPr algn="just" fontAlgn="base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schemeClr val="accent4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Possui 4 Linhas de Pesquisa:</a:t>
            </a:r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400" dirty="0">
                <a:solidFill>
                  <a:schemeClr val="accent4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Pesquisa em Gestão da Inovação e Tecnologia.</a:t>
            </a:r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1400" dirty="0">
              <a:solidFill>
                <a:schemeClr val="accent4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400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Pesquisa em Gestão da Inovação Social e Sustentabilidade na Amazônia Ocidental.</a:t>
            </a:r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1400" dirty="0">
              <a:solidFill>
                <a:schemeClr val="accent4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400" dirty="0">
                <a:solidFill>
                  <a:schemeClr val="accent4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Gestão da Inovação e Desenvolvimento Sistêmico.</a:t>
            </a:r>
          </a:p>
          <a:p>
            <a:pPr marL="0" indent="0" algn="just" fontAlgn="base">
              <a:spcBef>
                <a:spcPts val="0"/>
              </a:spcBef>
              <a:spcAft>
                <a:spcPts val="0"/>
              </a:spcAft>
            </a:pPr>
            <a:endParaRPr lang="pt-BR" sz="1400" dirty="0">
              <a:solidFill>
                <a:schemeClr val="accent4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400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Inovação e Sustentabilidade.</a:t>
            </a:r>
          </a:p>
          <a:p>
            <a:pPr marL="0" indent="0" algn="just" fontAlgn="base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schemeClr val="accent4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Site: </a:t>
            </a:r>
            <a:r>
              <a:rPr lang="pt-BR" sz="18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pt-BR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http://www.geitec.unir.br/</a:t>
            </a:r>
            <a:endParaRPr lang="pt-BR" sz="18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38D8C8A-8310-49F4-B5BE-4055B3986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6156" y="603405"/>
            <a:ext cx="4837470" cy="52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INTRODUÇÃO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E49F22-C4EC-4AC5-9C24-7308C3DFF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94" y="2041242"/>
            <a:ext cx="4281380" cy="33391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9531ED5-E95D-42C0-ACDD-6DAC529FE01E}"/>
              </a:ext>
            </a:extLst>
          </p:cNvPr>
          <p:cNvSpPr txBox="1"/>
          <p:nvPr/>
        </p:nvSpPr>
        <p:spPr>
          <a:xfrm>
            <a:off x="7446794" y="5459897"/>
            <a:ext cx="444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Arial Black" panose="020B0A04020102020204" pitchFamily="34" charset="0"/>
              </a:rPr>
              <a:t>Edifício do NUCSA e GEITEC, no Campus da UNIR em Porto Velho,</a:t>
            </a:r>
          </a:p>
        </p:txBody>
      </p:sp>
    </p:spTree>
    <p:extLst>
      <p:ext uri="{BB962C8B-B14F-4D97-AF65-F5344CB8AC3E}">
        <p14:creationId xmlns:p14="http://schemas.microsoft.com/office/powerpoint/2010/main" val="396155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E1371-8201-437F-B293-06948175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126435"/>
            <a:ext cx="6930888" cy="5592417"/>
          </a:xfrm>
        </p:spPr>
        <p:txBody>
          <a:bodyPr/>
          <a:lstStyle/>
          <a:p>
            <a:pPr algn="just" fontAlgn="base"/>
            <a:r>
              <a:rPr lang="pt-BR" sz="16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   193 países da ONU realizaram uma </a:t>
            </a:r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para o Desenvolvimento Sustentável, trazendo 17 objetivos e 169 metas. . Processo iniciado em 2013, seguindo mandato. prevê medidas pela erradicação da pobreza, segurança alimentar, agricultura, saúde, educação, igualdade de gênero, redução das desigualdades, energia, água e saneamento, padrões sustentáveis de produção e de consumo, mudança do clima, cidades sustentáveis, proteção e uso sustentável dos oceanos e dos ecossistemas terrestres, crescimento econômico inclusivo, infraestrutura, industrialização, entre outros. Como podem observar nas tarefas realizadas pelo GEITEC, um trabalho árduo na Amazônia prosseguem como pode conhecer pelos links: </a:t>
            </a:r>
          </a:p>
          <a:p>
            <a:pPr algn="just" fontAlgn="base"/>
            <a:r>
              <a:rPr lang="pt-BR" sz="1600" b="0" i="0" dirty="0">
                <a:solidFill>
                  <a:srgbClr val="0070C0"/>
                </a:solidFill>
                <a:effectLst/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https://www.youtube.com/watch?v=z2KSCBznwNs&amp;t=2631s</a:t>
            </a:r>
            <a:endParaRPr lang="pt-BR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 fontAlgn="base"/>
            <a:r>
              <a:rPr lang="pt-BR" sz="1600" b="0" i="0" dirty="0">
                <a:solidFill>
                  <a:srgbClr val="0070C0"/>
                </a:solidFill>
                <a:effectLst/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https://www.youtube.com/watch?v=UjUfgFDmoEU&amp;t=6307s</a:t>
            </a:r>
            <a:endParaRPr lang="pt-BR" sz="1600" b="0" i="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  <a:p>
            <a:pPr algn="just" fontAlgn="base"/>
            <a:r>
              <a:rPr lang="pt-BR" sz="1600" dirty="0">
                <a:solidFill>
                  <a:srgbClr val="0070C0"/>
                </a:solidFill>
                <a:latin typeface="Arial Black" panose="020B0A04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https://www.youtube.com/watch?v=2nIDJJbqJwo</a:t>
            </a:r>
            <a:endParaRPr lang="pt-BR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 fontAlgn="base"/>
            <a:r>
              <a:rPr lang="pt-BR" sz="1600" dirty="0">
                <a:solidFill>
                  <a:srgbClr val="0070C0"/>
                </a:solidFill>
                <a:latin typeface="Arial Black" panose="020B0A04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https://www.youtube.com/watch?v=JjHTCZTs9GI</a:t>
            </a:r>
            <a:endParaRPr lang="pt-BR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 fontAlgn="base"/>
            <a:r>
              <a:rPr lang="pt-BR" sz="1600" dirty="0">
                <a:solidFill>
                  <a:srgbClr val="0070C0"/>
                </a:solidFill>
                <a:latin typeface="Arial Black" panose="020B0A04020102020204" pitchFamily="34" charset="0"/>
              </a:rPr>
              <a:t>https://www.youtube.com/watch?v=0QivoJLG3Tw&amp;t=6985s</a:t>
            </a:r>
          </a:p>
          <a:p>
            <a:pPr algn="just" fontAlgn="base"/>
            <a:endParaRPr lang="pt-BR" sz="1600" b="0" i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algn="just" fontAlgn="base">
              <a:spcBef>
                <a:spcPts val="0"/>
              </a:spcBef>
              <a:spcAft>
                <a:spcPts val="0"/>
              </a:spcAft>
            </a:pPr>
            <a:endParaRPr lang="pt-BR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38D8C8A-8310-49F4-B5BE-4055B3986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5861" y="449518"/>
            <a:ext cx="11052313" cy="83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Objetivos do Desenvolvimento Sustentável da  Organização (ODS) das Nações Unidas (ONU)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E49F22-C4EC-4AC5-9C24-7308C3DFF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94" y="2041242"/>
            <a:ext cx="4281380" cy="33391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9531ED5-E95D-42C0-ACDD-6DAC529FE01E}"/>
              </a:ext>
            </a:extLst>
          </p:cNvPr>
          <p:cNvSpPr txBox="1"/>
          <p:nvPr/>
        </p:nvSpPr>
        <p:spPr>
          <a:xfrm>
            <a:off x="7446794" y="5459897"/>
            <a:ext cx="444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Arial Black" panose="020B0A04020102020204" pitchFamily="34" charset="0"/>
              </a:rPr>
              <a:t>Edifício do NUCSA e GEITEC, no Campus da UNIR em Porto Velho,</a:t>
            </a:r>
          </a:p>
        </p:txBody>
      </p:sp>
    </p:spTree>
    <p:extLst>
      <p:ext uri="{BB962C8B-B14F-4D97-AF65-F5344CB8AC3E}">
        <p14:creationId xmlns:p14="http://schemas.microsoft.com/office/powerpoint/2010/main" val="14301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F1AD50-F421-4AC0-B203-FCF40072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1603516"/>
            <a:ext cx="5194852" cy="3697354"/>
          </a:xfrm>
        </p:spPr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4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Objetivo </a:t>
            </a:r>
            <a:r>
              <a:rPr lang="pt-BR" sz="24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geral 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2400" dirty="0">
              <a:solidFill>
                <a:srgbClr val="C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40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dirty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aracterizar o cenário na inovação e tecnologia em organizações públicas ou privadas no Estado de Rondônia de modo a propor a inovação requerida.</a:t>
            </a:r>
            <a:endParaRPr lang="pt-BR" sz="2400" dirty="0">
              <a:solidFill>
                <a:schemeClr val="accent4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1BA956-3CA3-4EE6-B469-9703A2B1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72" y="1865039"/>
            <a:ext cx="5769653" cy="38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0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1ECF56-B2F7-4867-8385-F99CCA0F7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72" y="397571"/>
            <a:ext cx="5187013" cy="5579164"/>
          </a:xfrm>
        </p:spPr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bjetivos específicos: 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800" dirty="0"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hangingPunct="0">
              <a:spcBef>
                <a:spcPct val="0"/>
              </a:spcBef>
              <a:buClrTx/>
              <a:buSzTx/>
              <a:buAutoNum type="arabicParenR"/>
              <a:defRPr/>
            </a:pPr>
            <a:r>
              <a:rPr lang="pt-B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Estudar a política setorial da Inovação, Ciência e Tecnologia (ICT) com foco no desenvolvimento da Amazônia; </a:t>
            </a:r>
          </a:p>
          <a:p>
            <a:pPr marL="457200" lvl="0" indent="-457200" algn="just" eaLnBrk="0" hangingPunct="0">
              <a:spcBef>
                <a:spcPct val="0"/>
              </a:spcBef>
              <a:buClrTx/>
              <a:buSzTx/>
              <a:buAutoNum type="arabicParenR"/>
              <a:defRPr/>
            </a:pPr>
            <a:endParaRPr lang="pt-BR" sz="1800" dirty="0">
              <a:solidFill>
                <a:schemeClr val="tx1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estudar e caracterizar o apoio técnico e científico no eixo das Ciências Sociais Aplicadas (CSA) que são válidos para Inovação, Ciência e Tecnologia (ICT); 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800" dirty="0"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estudar os indutores de ICT junto a empresas interessadas; investigar técnicas fundamentais para soluções inovadoras em métodos e processos produtivos na via de Pesquisa e Desenvolvimento (P&amp;D). 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8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pt-B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desenvolver estudos de métodos e processos para a modernização gerencial; 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1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lvl="0" indent="0" algn="just">
              <a:defRPr/>
            </a:pPr>
            <a:endParaRPr lang="pt-BR" sz="1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pt-BR" sz="18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pt-BR" sz="18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F9617D-3ACA-4386-B181-4BE4F48AB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32" y="1000125"/>
            <a:ext cx="60483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0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5B376D-BC59-4D67-9A1D-421B38BC0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020419"/>
            <a:ext cx="7580241" cy="4770778"/>
          </a:xfrm>
        </p:spPr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E</a:t>
            </a: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scopo do GEITEC: 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2000" b="0" i="0" dirty="0">
              <a:solidFill>
                <a:srgbClr val="222222"/>
              </a:solidFill>
              <a:effectLst/>
              <a:latin typeface="Arial Black" panose="020B0A04020102020204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Finalidade: </a:t>
            </a:r>
            <a:r>
              <a:rPr lang="pt-BR" sz="2000" b="0" i="0" dirty="0">
                <a:solidFill>
                  <a:schemeClr val="accent4"/>
                </a:solidFill>
                <a:effectLst/>
                <a:latin typeface="Arial Black" panose="020B0A04020102020204" pitchFamily="34" charset="0"/>
              </a:rPr>
              <a:t>C</a:t>
            </a:r>
            <a:r>
              <a:rPr lang="pt-BR" sz="2000" dirty="0">
                <a:solidFill>
                  <a:schemeClr val="accent4"/>
                </a:solidFill>
                <a:latin typeface="Arial Black" panose="020B0A04020102020204" pitchFamily="34" charset="0"/>
              </a:rPr>
              <a:t>analizar o potencial de pesquisa de seus integrantes – estudantes de graduação e pós graduação, em pesquisa transdisciplinar e multidisciplinar no eixo da Ciência da Administração. 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2000" b="0" i="0" dirty="0">
              <a:solidFill>
                <a:srgbClr val="202124"/>
              </a:solidFill>
              <a:effectLst/>
              <a:latin typeface="Arial Black" panose="020B0A04020102020204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Alvo ou intento estabelecido como meta final: </a:t>
            </a:r>
            <a:r>
              <a:rPr lang="pt-BR" sz="2000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Produzir Relatórios de Pesquisa em iniciação Cient</a:t>
            </a:r>
            <a:r>
              <a:rPr lang="pt-BR" sz="2000" dirty="0">
                <a:solidFill>
                  <a:srgbClr val="202124"/>
                </a:solidFill>
                <a:latin typeface="Arial Black" panose="020B0A04020102020204" pitchFamily="34" charset="0"/>
              </a:rPr>
              <a:t>ífica, Trabalhos de Conclusão de Curso, Dissertações de Mestrado, Teses de Doutoramento, Artigos </a:t>
            </a:r>
            <a:r>
              <a:rPr lang="pt-BR" sz="2000" dirty="0" err="1">
                <a:solidFill>
                  <a:srgbClr val="202124"/>
                </a:solidFill>
                <a:latin typeface="Arial Black" panose="020B0A04020102020204" pitchFamily="34" charset="0"/>
              </a:rPr>
              <a:t>Qualis</a:t>
            </a:r>
            <a:r>
              <a:rPr lang="pt-BR" sz="2000" dirty="0">
                <a:solidFill>
                  <a:srgbClr val="202124"/>
                </a:solidFill>
                <a:latin typeface="Arial Black" panose="020B0A04020102020204" pitchFamily="34" charset="0"/>
              </a:rPr>
              <a:t> CAPES A1, A2, A3, A4, B1, B2, B3; produzir livros e capítulos de livro; promover e /ou participar de eventos nacionais e internacionais.</a:t>
            </a:r>
            <a:endParaRPr lang="pt-PT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8612F1-7273-436B-84EA-34F5ADE0BA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81" y="450570"/>
            <a:ext cx="2690193" cy="18089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BD1ACE6-8B06-4D9D-9D73-ABF1DAAEA8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81" y="2425151"/>
            <a:ext cx="2660742" cy="149666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8AB8612-8750-4519-BEAA-2C1D36E1E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516" y="4291395"/>
            <a:ext cx="1473900" cy="221566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D2E2C3D-E50B-4975-94C5-A34E1A46F4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4" y="4291395"/>
            <a:ext cx="1637377" cy="22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0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6D28E8C-F4F8-4D0C-970E-0102FA093EF1}"/>
              </a:ext>
            </a:extLst>
          </p:cNvPr>
          <p:cNvSpPr txBox="1"/>
          <p:nvPr/>
        </p:nvSpPr>
        <p:spPr>
          <a:xfrm>
            <a:off x="636105" y="2247202"/>
            <a:ext cx="110920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Tese de Doutorado concluída (</a:t>
            </a:r>
            <a:r>
              <a:rPr lang="pt-BR" sz="2000" dirty="0" err="1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Co-orientação</a:t>
            </a:r>
            <a:r>
              <a:rPr lang="pt-BR" sz="20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pt-BR" sz="2000" b="1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Natália Talita Araújo Nascimento. </a:t>
            </a:r>
            <a:r>
              <a:rPr lang="pt-BR" sz="20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Gestão, desenvolvimento regional e o processo de reestruturação do trabalho intramuros: uma pesquisa participante na fazenda futuro.</a:t>
            </a:r>
            <a:r>
              <a:rPr lang="pt-BR" sz="2000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Projeto de Tese de Doutorado do Programa de Pós-Graduação Doutorado em Desenvolvimento Regional e Meio Ambiente (PGDRA), Fundação Universidade Federal de Rondônia (UNIR). Porto Velho: PGDRA, 2021.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CE8452-FD29-43CA-A14A-ADDDD1D92B40}"/>
              </a:ext>
            </a:extLst>
          </p:cNvPr>
          <p:cNvSpPr txBox="1"/>
          <p:nvPr/>
        </p:nvSpPr>
        <p:spPr>
          <a:xfrm>
            <a:off x="649352" y="9550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E</a:t>
            </a:r>
            <a:r>
              <a:rPr lang="pt-BR" sz="24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scopo do GEITEC: </a:t>
            </a:r>
          </a:p>
        </p:txBody>
      </p:sp>
    </p:spTree>
    <p:extLst>
      <p:ext uri="{BB962C8B-B14F-4D97-AF65-F5344CB8AC3E}">
        <p14:creationId xmlns:p14="http://schemas.microsoft.com/office/powerpoint/2010/main" val="113821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4BD038F-64E6-422C-89A6-45B18E0A662A}"/>
              </a:ext>
            </a:extLst>
          </p:cNvPr>
          <p:cNvSpPr txBox="1"/>
          <p:nvPr/>
        </p:nvSpPr>
        <p:spPr>
          <a:xfrm>
            <a:off x="662604" y="1203090"/>
            <a:ext cx="11078818" cy="50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Dissertações Concluídas: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Ilton Monteiro Alves. </a:t>
            </a:r>
            <a:r>
              <a:rPr lang="pt-BR" b="1" dirty="0">
                <a:solidFill>
                  <a:schemeClr val="accent4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Efetividade das Redes </a:t>
            </a:r>
            <a:r>
              <a:rPr lang="pt-BR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interorganizacionais</a:t>
            </a:r>
            <a:r>
              <a:rPr lang="pt-BR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Sistemas de </a:t>
            </a:r>
            <a:r>
              <a:rPr lang="pt-BR" b="1" i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stricto sensu</a:t>
            </a:r>
            <a:r>
              <a:rPr lang="pt-BR" b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Amazônia Ocidental</a:t>
            </a:r>
            <a:r>
              <a:rPr lang="pt-BR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Projeto de Dissertação do Programa de Pós-Graduação Mestrado em Administração (PPGA), Fundação Universidade Federal de Rondônia (UNIR). Porto Velho: PPGA, 2021.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accent4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700655" algn="l"/>
              </a:tabLst>
            </a:pPr>
            <a:r>
              <a:rPr lang="pt-BR" b="1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Cláudio Maurício Simões de Souza. </a:t>
            </a:r>
            <a:r>
              <a:rPr lang="pt-BR" b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 de vazios urbanos no contexto </a:t>
            </a:r>
            <a:r>
              <a:rPr lang="pt-BR" b="1" dirty="0" err="1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portovelhense</a:t>
            </a:r>
            <a:r>
              <a:rPr lang="pt-BR" b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 base na Teoria U.</a:t>
            </a:r>
            <a:r>
              <a:rPr lang="pt-BR" b="1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 Dissertação do Programa de Pós-Graduação Mestrado Profissional em Administração Pública (PROFIAP), Fundação Universidade Federal de Rondônia (UNIR). Porto Velho: PROFIAP, 2021.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700655" algn="l"/>
              </a:tabLst>
            </a:pPr>
            <a:r>
              <a:rPr lang="pt-BR" sz="1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Dissertações a </a:t>
            </a:r>
            <a:r>
              <a:rPr lang="pt-BR" sz="1800" dirty="0" err="1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concluír</a:t>
            </a:r>
            <a:r>
              <a:rPr lang="pt-BR" sz="18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Rafaella </a:t>
            </a:r>
            <a:r>
              <a:rPr lang="pt-BR" b="1" dirty="0" err="1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Roysal</a:t>
            </a:r>
            <a:r>
              <a:rPr lang="pt-BR" b="1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Fontenelle. </a:t>
            </a:r>
            <a:r>
              <a:rPr lang="pt-BR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 de gerenciamento de capacidades dinâmicas na saúde pública: Um estudo de caso na municipalidade </a:t>
            </a:r>
            <a:r>
              <a:rPr lang="pt-BR" dirty="0" err="1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portovelhense</a:t>
            </a:r>
            <a:r>
              <a:rPr lang="pt-BR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solidFill>
                  <a:schemeClr val="accent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 Dissertação do Programa de Pós-Graduação Mestrado em Administração (PPGA), Fundação Universidade Federal de Rondônia (UNIR). Porto Velho: PPGA, 2021.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AEB353-6BE3-4886-8898-C538FEB157A8}"/>
              </a:ext>
            </a:extLst>
          </p:cNvPr>
          <p:cNvSpPr txBox="1"/>
          <p:nvPr/>
        </p:nvSpPr>
        <p:spPr>
          <a:xfrm>
            <a:off x="662604" y="59721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400" dirty="0">
                <a:solidFill>
                  <a:srgbClr val="C00000"/>
                </a:solidFill>
                <a:latin typeface="Arial Black" panose="020B0A04020102020204" pitchFamily="34" charset="0"/>
              </a:rPr>
              <a:t>E</a:t>
            </a:r>
            <a:r>
              <a:rPr lang="pt-BR" sz="24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scopo do GEITEC: </a:t>
            </a:r>
          </a:p>
        </p:txBody>
      </p:sp>
    </p:spTree>
    <p:extLst>
      <p:ext uri="{BB962C8B-B14F-4D97-AF65-F5344CB8AC3E}">
        <p14:creationId xmlns:p14="http://schemas.microsoft.com/office/powerpoint/2010/main" val="272335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262758-188A-4338-9546-7940AAA0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6221"/>
            <a:ext cx="5486399" cy="4326927"/>
          </a:xfrm>
        </p:spPr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E</a:t>
            </a: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scopo do GEITEC: 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2000" b="0" i="0" dirty="0">
              <a:solidFill>
                <a:srgbClr val="202124"/>
              </a:solidFill>
              <a:effectLst/>
              <a:latin typeface="Arial Black" panose="020B0A04020102020204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O que se pretende atingir: </a:t>
            </a:r>
            <a:r>
              <a:rPr lang="pt-BR" sz="2000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A excelência em Pesquisa na área da Ciência da Administração.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endParaRPr lang="pt-BR" sz="2000" b="0" i="0" dirty="0">
              <a:solidFill>
                <a:srgbClr val="202124"/>
              </a:solidFill>
              <a:effectLst/>
              <a:latin typeface="Arial Black" panose="020B0A04020102020204" pitchFamily="34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defRPr/>
            </a:pPr>
            <a:r>
              <a:rPr lang="pt-BR" sz="20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O que se pretende alcançar: </a:t>
            </a:r>
            <a:r>
              <a:rPr lang="pt-BR" sz="2000" b="0" i="0" dirty="0">
                <a:solidFill>
                  <a:srgbClr val="202124"/>
                </a:solidFill>
                <a:effectLst/>
                <a:latin typeface="Arial Black" panose="020B0A04020102020204" pitchFamily="34" charset="0"/>
              </a:rPr>
              <a:t>A qualidade máxima em pesquisa em nível de graduação e pós-graduação em Administração, no foco da gestão da inovação e Tecnologia; a excelência humana para a sociedade beneficiária do Projeto.</a:t>
            </a:r>
            <a:endParaRPr lang="pt-BR" sz="2000" b="0" i="0" dirty="0">
              <a:solidFill>
                <a:srgbClr val="222222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BAFACF-FD3B-495E-AC1B-78DCD2D07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18" y="1939574"/>
            <a:ext cx="5327371" cy="299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40675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padronizada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Lâmina padronizada</Template>
  <TotalTime>4082</TotalTime>
  <Words>1169</Words>
  <Application>Microsoft Office PowerPoint</Application>
  <PresentationFormat>Widescreen</PresentationFormat>
  <Paragraphs>160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Microsoft YaHei</vt:lpstr>
      <vt:lpstr>Arial</vt:lpstr>
      <vt:lpstr>Arial Black</vt:lpstr>
      <vt:lpstr>Calibri</vt:lpstr>
      <vt:lpstr>Segoe UI</vt:lpstr>
      <vt:lpstr>Segoe UI Semibold</vt:lpstr>
      <vt:lpstr>Times New Roman</vt:lpstr>
      <vt:lpstr>Wingdings</vt:lpstr>
      <vt:lpstr>Lâmina padronizada</vt:lpstr>
      <vt:lpstr>Tema do Office</vt:lpstr>
      <vt:lpstr>Apresentação do PowerPoint</vt:lpstr>
      <vt:lpstr>INTRODUÇÃO</vt:lpstr>
      <vt:lpstr>Objetivos do Desenvolvimento Sustentável da  Organização (ODS) das Nações Unidas (ONU)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User</cp:lastModifiedBy>
  <cp:revision>337</cp:revision>
  <dcterms:created xsi:type="dcterms:W3CDTF">2018-02-06T23:33:08Z</dcterms:created>
  <dcterms:modified xsi:type="dcterms:W3CDTF">2023-10-16T01:53:05Z</dcterms:modified>
</cp:coreProperties>
</file>